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348" r:id="rId2"/>
    <p:sldId id="349" r:id="rId3"/>
    <p:sldId id="351" r:id="rId4"/>
    <p:sldId id="352" r:id="rId5"/>
    <p:sldId id="353" r:id="rId6"/>
    <p:sldId id="354" r:id="rId7"/>
    <p:sldId id="355" r:id="rId8"/>
    <p:sldId id="356" r:id="rId9"/>
    <p:sldId id="350" r:id="rId10"/>
    <p:sldId id="357" r:id="rId11"/>
    <p:sldId id="358" r:id="rId12"/>
    <p:sldId id="359" r:id="rId13"/>
    <p:sldId id="360" r:id="rId14"/>
    <p:sldId id="363" r:id="rId15"/>
    <p:sldId id="361" r:id="rId16"/>
    <p:sldId id="362" r:id="rId17"/>
    <p:sldId id="36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1422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FB5BC-1028-4798-A7FC-4F8C20821662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3D239-6A44-41CE-8394-700A1EEFF3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105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66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73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19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744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5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667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205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224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007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924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506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11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Descriptive Research Purpose</a:t>
            </a:r>
          </a:p>
          <a:p>
            <a:pPr lvl="1"/>
            <a:r>
              <a:rPr lang="en-US" smtClean="0"/>
              <a:t>Documents/Describes</a:t>
            </a:r>
            <a:endParaRPr lang="en-US" dirty="0" smtClean="0"/>
          </a:p>
          <a:p>
            <a:pPr lvl="2"/>
            <a:r>
              <a:rPr lang="en-US" dirty="0" smtClean="0"/>
              <a:t>Behaviors/conditions/effects</a:t>
            </a:r>
          </a:p>
          <a:p>
            <a:pPr lvl="3"/>
            <a:r>
              <a:rPr lang="en-US" dirty="0" smtClean="0"/>
              <a:t>In individuals / in groups</a:t>
            </a:r>
          </a:p>
          <a:p>
            <a:pPr lvl="1"/>
            <a:r>
              <a:rPr lang="en-US" dirty="0" smtClean="0"/>
              <a:t>It is often tied to exploratory research</a:t>
            </a:r>
          </a:p>
          <a:p>
            <a:pPr lvl="1" algn="ctr">
              <a:buNone/>
            </a:pPr>
            <a:r>
              <a:rPr lang="en-US" dirty="0" smtClean="0"/>
              <a:t>(which finds relationships)</a:t>
            </a:r>
          </a:p>
          <a:p>
            <a:r>
              <a:rPr lang="en-US" dirty="0" smtClean="0"/>
              <a:t>Descriptive Research often foundational for:</a:t>
            </a:r>
          </a:p>
          <a:p>
            <a:pPr lvl="1"/>
            <a:r>
              <a:rPr lang="en-US" dirty="0" smtClean="0"/>
              <a:t>Classification</a:t>
            </a:r>
          </a:p>
          <a:p>
            <a:pPr lvl="1"/>
            <a:r>
              <a:rPr lang="en-US" dirty="0" smtClean="0"/>
              <a:t>Identifying relevant variables</a:t>
            </a:r>
          </a:p>
          <a:p>
            <a:pPr lvl="1"/>
            <a:r>
              <a:rPr lang="en-US" dirty="0" smtClean="0"/>
              <a:t>Generating new research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Surveys and Questionnaires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7091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Overall research question</a:t>
            </a:r>
          </a:p>
          <a:p>
            <a:pPr lvl="1"/>
            <a:r>
              <a:rPr lang="en-US" dirty="0" smtClean="0"/>
              <a:t>Guiding questions delineate objectives</a:t>
            </a:r>
          </a:p>
          <a:p>
            <a:pPr lvl="2"/>
            <a:r>
              <a:rPr lang="en-US" dirty="0" smtClean="0"/>
              <a:t>Helps ensure each question is useful to overall aim</a:t>
            </a:r>
          </a:p>
          <a:p>
            <a:pPr lvl="1"/>
            <a:r>
              <a:rPr lang="en-US" dirty="0" smtClean="0"/>
              <a:t>Hypotheses</a:t>
            </a:r>
          </a:p>
          <a:p>
            <a:pPr lvl="1"/>
            <a:r>
              <a:rPr lang="en-US" dirty="0" smtClean="0"/>
              <a:t>Set up an outline</a:t>
            </a:r>
          </a:p>
          <a:p>
            <a:pPr lvl="1"/>
            <a:r>
              <a:rPr lang="en-US" dirty="0" smtClean="0"/>
              <a:t>Compare /review existing instruments</a:t>
            </a:r>
          </a:p>
          <a:p>
            <a:pPr lvl="1"/>
            <a:r>
              <a:rPr lang="en-US" dirty="0" smtClean="0"/>
              <a:t>Design your instrument </a:t>
            </a:r>
          </a:p>
          <a:p>
            <a:pPr lvl="1"/>
            <a:r>
              <a:rPr lang="en-US" dirty="0" smtClean="0"/>
              <a:t>Draft/review/draft/review as needed</a:t>
            </a:r>
          </a:p>
          <a:p>
            <a:pPr lvl="1"/>
            <a:r>
              <a:rPr lang="en-US" dirty="0" smtClean="0"/>
              <a:t>Pilot test and revise</a:t>
            </a:r>
          </a:p>
          <a:p>
            <a:pPr lvl="1"/>
            <a:r>
              <a:rPr lang="en-US" dirty="0" smtClean="0"/>
              <a:t>Select your sample</a:t>
            </a:r>
          </a:p>
          <a:p>
            <a:pPr lvl="1"/>
            <a:r>
              <a:rPr lang="en-US" dirty="0" smtClean="0"/>
              <a:t>Contact your sample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Surveys and Questionnaires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991600" cy="49377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Constructing survey questions</a:t>
            </a:r>
          </a:p>
          <a:p>
            <a:pPr lvl="1"/>
            <a:r>
              <a:rPr lang="en-US" dirty="0" smtClean="0"/>
              <a:t>Open ended questions</a:t>
            </a:r>
          </a:p>
          <a:p>
            <a:pPr lvl="2"/>
            <a:r>
              <a:rPr lang="en-US" dirty="0" smtClean="0"/>
              <a:t>When not sure of all possible answers</a:t>
            </a:r>
          </a:p>
          <a:p>
            <a:pPr lvl="2"/>
            <a:r>
              <a:rPr lang="en-US" dirty="0" smtClean="0"/>
              <a:t>May help design instrument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Closed ended questions</a:t>
            </a:r>
          </a:p>
          <a:p>
            <a:pPr lvl="2"/>
            <a:r>
              <a:rPr lang="en-US" dirty="0" smtClean="0"/>
              <a:t>Should be exhaustive and mutually exclusive</a:t>
            </a:r>
          </a:p>
          <a:p>
            <a:pPr lvl="2"/>
            <a:r>
              <a:rPr lang="en-US" dirty="0" smtClean="0"/>
              <a:t>Uniform and easy to code</a:t>
            </a:r>
          </a:p>
          <a:p>
            <a:pPr lvl="2"/>
            <a:r>
              <a:rPr lang="en-US" dirty="0" smtClean="0"/>
              <a:t>Limits response; may not capture essence of subject</a:t>
            </a:r>
          </a:p>
          <a:p>
            <a:pPr lvl="2"/>
            <a:r>
              <a:rPr lang="en-US" dirty="0" smtClean="0"/>
              <a:t>Grid  is efficient when format of several questions the same</a:t>
            </a:r>
          </a:p>
          <a:p>
            <a:pPr lvl="2"/>
            <a:r>
              <a:rPr lang="en-US" dirty="0" smtClean="0"/>
              <a:t>May rank order a series of responses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Surveys and Questionnaires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7091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Wording Questions</a:t>
            </a:r>
          </a:p>
          <a:p>
            <a:pPr lvl="1"/>
            <a:r>
              <a:rPr lang="en-US" dirty="0" smtClean="0"/>
              <a:t>Simple and unambiguous</a:t>
            </a:r>
          </a:p>
          <a:p>
            <a:pPr lvl="1"/>
            <a:r>
              <a:rPr lang="en-US" dirty="0" smtClean="0"/>
              <a:t>Single question</a:t>
            </a:r>
          </a:p>
          <a:p>
            <a:pPr lvl="1"/>
            <a:r>
              <a:rPr lang="en-US" dirty="0" smtClean="0"/>
              <a:t>Consider impact of time/frequency questions</a:t>
            </a:r>
          </a:p>
          <a:p>
            <a:pPr lvl="1"/>
            <a:r>
              <a:rPr lang="en-US" dirty="0" smtClean="0"/>
              <a:t>“Frame” sensitive questions to improve response</a:t>
            </a:r>
          </a:p>
          <a:p>
            <a:r>
              <a:rPr lang="en-US" dirty="0" smtClean="0"/>
              <a:t>Scales</a:t>
            </a:r>
          </a:p>
          <a:p>
            <a:pPr lvl="1"/>
            <a:r>
              <a:rPr lang="en-US" dirty="0" smtClean="0"/>
              <a:t>Categorical </a:t>
            </a:r>
          </a:p>
          <a:p>
            <a:pPr lvl="1"/>
            <a:r>
              <a:rPr lang="en-US" dirty="0" smtClean="0"/>
              <a:t>Continuous </a:t>
            </a:r>
          </a:p>
          <a:p>
            <a:pPr lvl="1"/>
            <a:r>
              <a:rPr lang="en-US" dirty="0" smtClean="0"/>
              <a:t>Summative</a:t>
            </a:r>
          </a:p>
          <a:p>
            <a:pPr lvl="1"/>
            <a:r>
              <a:rPr lang="en-US" dirty="0" smtClean="0"/>
              <a:t>Cumulative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Surveys and Questionnaires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686800" cy="509016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Categorical – Nominal data</a:t>
            </a:r>
          </a:p>
          <a:p>
            <a:endParaRPr lang="en-US" dirty="0" smtClean="0"/>
          </a:p>
          <a:p>
            <a:r>
              <a:rPr lang="en-US" dirty="0" smtClean="0"/>
              <a:t>Continuous </a:t>
            </a:r>
          </a:p>
          <a:p>
            <a:pPr lvl="1"/>
            <a:r>
              <a:rPr lang="en-US" dirty="0" smtClean="0"/>
              <a:t>Ordinal data collapsed to ranks</a:t>
            </a:r>
          </a:p>
          <a:p>
            <a:pPr lvl="2"/>
            <a:r>
              <a:rPr lang="en-US" dirty="0" err="1" smtClean="0"/>
              <a:t>Likert</a:t>
            </a:r>
            <a:r>
              <a:rPr lang="en-US" dirty="0" smtClean="0"/>
              <a:t>  Scale does this</a:t>
            </a:r>
          </a:p>
          <a:p>
            <a:pPr lvl="1"/>
            <a:r>
              <a:rPr lang="en-US" dirty="0" smtClean="0"/>
              <a:t>Interval, ratio data</a:t>
            </a:r>
          </a:p>
          <a:p>
            <a:endParaRPr lang="en-US" dirty="0" smtClean="0"/>
          </a:p>
          <a:p>
            <a:r>
              <a:rPr lang="en-US" dirty="0" smtClean="0"/>
              <a:t>Summative</a:t>
            </a:r>
          </a:p>
          <a:p>
            <a:pPr lvl="1"/>
            <a:r>
              <a:rPr lang="en-US" dirty="0" smtClean="0"/>
              <a:t>Total score reflects a sum of the individual items scores</a:t>
            </a:r>
          </a:p>
          <a:p>
            <a:pPr lvl="1"/>
            <a:r>
              <a:rPr lang="en-US" dirty="0" smtClean="0"/>
              <a:t>May reflect different underlying abilities/behaviors</a:t>
            </a:r>
          </a:p>
          <a:p>
            <a:pPr lvl="1"/>
            <a:r>
              <a:rPr lang="en-US" dirty="0" err="1" smtClean="0"/>
              <a:t>Likert</a:t>
            </a:r>
            <a:r>
              <a:rPr lang="en-US" dirty="0" smtClean="0"/>
              <a:t> Scale (SD, D, N, A, SA)</a:t>
            </a:r>
          </a:p>
          <a:p>
            <a:pPr lvl="1"/>
            <a:r>
              <a:rPr lang="en-US" dirty="0" smtClean="0"/>
              <a:t>Visual Analogue Scale (VAS) for pain vey common</a:t>
            </a:r>
          </a:p>
          <a:p>
            <a:endParaRPr lang="en-US" dirty="0" smtClean="0"/>
          </a:p>
          <a:p>
            <a:r>
              <a:rPr lang="en-US" dirty="0" smtClean="0"/>
              <a:t>Cumulative</a:t>
            </a:r>
          </a:p>
          <a:p>
            <a:pPr lvl="1"/>
            <a:r>
              <a:rPr lang="en-US" dirty="0" smtClean="0"/>
              <a:t>Score designed to indicate increasing ability</a:t>
            </a:r>
          </a:p>
          <a:p>
            <a:pPr lvl="1"/>
            <a:r>
              <a:rPr lang="en-US" dirty="0" smtClean="0"/>
              <a:t>A 5 indicates they answered yes to Q 5, Q4, Q3, Q2, Q1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Surveys and Questionnaires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8991600" cy="5791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Semantic differential</a:t>
            </a:r>
          </a:p>
          <a:p>
            <a:pPr lvl="1"/>
            <a:r>
              <a:rPr lang="en-US" dirty="0" smtClean="0"/>
              <a:t>Scales for pairs of words in three dimensions</a:t>
            </a:r>
          </a:p>
          <a:p>
            <a:pPr lvl="2"/>
            <a:r>
              <a:rPr lang="en-US" dirty="0" smtClean="0"/>
              <a:t>Evaluation</a:t>
            </a:r>
          </a:p>
          <a:p>
            <a:pPr lvl="2"/>
            <a:r>
              <a:rPr lang="en-US" dirty="0" smtClean="0"/>
              <a:t>Activity</a:t>
            </a:r>
          </a:p>
          <a:p>
            <a:pPr lvl="2"/>
            <a:r>
              <a:rPr lang="en-US" dirty="0" smtClean="0"/>
              <a:t>Potency</a:t>
            </a:r>
          </a:p>
          <a:p>
            <a:pPr lvl="1"/>
            <a:r>
              <a:rPr lang="en-US" dirty="0" smtClean="0"/>
              <a:t>Good – bad</a:t>
            </a:r>
          </a:p>
          <a:p>
            <a:pPr lvl="1"/>
            <a:r>
              <a:rPr lang="en-US" dirty="0" smtClean="0"/>
              <a:t>Slow - fast</a:t>
            </a:r>
          </a:p>
          <a:p>
            <a:pPr lvl="1"/>
            <a:r>
              <a:rPr lang="en-US" dirty="0" smtClean="0"/>
              <a:t>Weak - _______?</a:t>
            </a:r>
          </a:p>
          <a:p>
            <a:r>
              <a:rPr lang="en-US" dirty="0" smtClean="0"/>
              <a:t>Visual Analog Scale</a:t>
            </a:r>
          </a:p>
          <a:p>
            <a:pPr lvl="1"/>
            <a:r>
              <a:rPr lang="en-US" dirty="0" smtClean="0"/>
              <a:t>Usually 100mm in length</a:t>
            </a:r>
          </a:p>
          <a:p>
            <a:pPr lvl="1"/>
            <a:r>
              <a:rPr lang="en-US" dirty="0" smtClean="0"/>
              <a:t>Anchored by extremes of the characteristic</a:t>
            </a:r>
          </a:p>
          <a:p>
            <a:pPr lvl="1"/>
            <a:r>
              <a:rPr lang="en-US" dirty="0" smtClean="0"/>
              <a:t>Subject marks – you measure</a:t>
            </a:r>
          </a:p>
          <a:p>
            <a:pPr lvl="1"/>
            <a:r>
              <a:rPr lang="en-US" dirty="0" smtClean="0"/>
              <a:t>One dimensional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Surveys and Questionnaires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70916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Rasch</a:t>
            </a:r>
            <a:r>
              <a:rPr lang="en-US" dirty="0" smtClean="0"/>
              <a:t> Analysis</a:t>
            </a:r>
          </a:p>
          <a:p>
            <a:pPr lvl="1"/>
            <a:r>
              <a:rPr lang="en-US" dirty="0" smtClean="0"/>
              <a:t>Statistically manipulates ordinal data</a:t>
            </a:r>
          </a:p>
          <a:p>
            <a:pPr lvl="1"/>
            <a:r>
              <a:rPr lang="en-US" dirty="0" smtClean="0"/>
              <a:t>Creates a linear measure on an interval scale</a:t>
            </a:r>
          </a:p>
          <a:p>
            <a:pPr lvl="1"/>
            <a:r>
              <a:rPr lang="en-US" dirty="0" smtClean="0"/>
              <a:t>Must:</a:t>
            </a:r>
          </a:p>
          <a:p>
            <a:pPr lvl="2"/>
            <a:r>
              <a:rPr lang="en-US" dirty="0" smtClean="0"/>
              <a:t>Reflect a </a:t>
            </a:r>
            <a:r>
              <a:rPr lang="en-US" dirty="0" err="1" smtClean="0"/>
              <a:t>uni</a:t>
            </a:r>
            <a:r>
              <a:rPr lang="en-US" dirty="0" smtClean="0"/>
              <a:t>-dimensional concept (i.e. walking)</a:t>
            </a:r>
          </a:p>
          <a:p>
            <a:pPr lvl="2"/>
            <a:r>
              <a:rPr lang="en-US" dirty="0" smtClean="0"/>
              <a:t>Be hierarchical</a:t>
            </a:r>
          </a:p>
          <a:p>
            <a:pPr lvl="2"/>
            <a:r>
              <a:rPr lang="en-US" dirty="0" smtClean="0"/>
              <a:t>Have scale that measures change within or across subjects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Functional Independence Measure (FIM) is an example</a:t>
            </a:r>
          </a:p>
          <a:p>
            <a:pPr lvl="2"/>
            <a:r>
              <a:rPr lang="en-US" dirty="0" smtClean="0"/>
              <a:t>18 item scale of motor and cognitive function</a:t>
            </a:r>
          </a:p>
          <a:p>
            <a:pPr lvl="2"/>
            <a:r>
              <a:rPr lang="en-US" dirty="0" smtClean="0"/>
              <a:t>Describes amount of assistance for daily living (ADLs)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Surveys and Questionnaires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15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Q-sort</a:t>
            </a:r>
          </a:p>
          <a:p>
            <a:pPr lvl="1"/>
            <a:r>
              <a:rPr lang="en-US" dirty="0" smtClean="0"/>
              <a:t>Characterization through rank ordering</a:t>
            </a:r>
          </a:p>
          <a:p>
            <a:pPr lvl="1"/>
            <a:r>
              <a:rPr lang="en-US" dirty="0" smtClean="0"/>
              <a:t>Build a distribution based on normality</a:t>
            </a:r>
          </a:p>
          <a:p>
            <a:pPr lvl="2"/>
            <a:r>
              <a:rPr lang="en-US" dirty="0" smtClean="0"/>
              <a:t>11 piles</a:t>
            </a:r>
          </a:p>
          <a:p>
            <a:pPr lvl="3"/>
            <a:r>
              <a:rPr lang="en-US" dirty="0" smtClean="0"/>
              <a:t>Pile 1 and 10 with the least items</a:t>
            </a:r>
          </a:p>
          <a:p>
            <a:pPr lvl="3"/>
            <a:r>
              <a:rPr lang="en-US" dirty="0" smtClean="0"/>
              <a:t>Pile 5 with the most items</a:t>
            </a:r>
          </a:p>
          <a:p>
            <a:pPr lvl="2"/>
            <a:r>
              <a:rPr lang="en-US" dirty="0" smtClean="0"/>
              <a:t>Put the high and low score on each extreme (pile 0 and 10)</a:t>
            </a:r>
          </a:p>
          <a:p>
            <a:pPr lvl="2"/>
            <a:r>
              <a:rPr lang="en-US" dirty="0" smtClean="0"/>
              <a:t>Put the next highest scores and next lowest scores (1 and 9)</a:t>
            </a:r>
          </a:p>
          <a:p>
            <a:pPr lvl="1"/>
            <a:r>
              <a:rPr lang="en-US" dirty="0" smtClean="0"/>
              <a:t>Rearrange the items until the pile reflects your ranking</a:t>
            </a:r>
          </a:p>
          <a:p>
            <a:endParaRPr lang="en-US" dirty="0" smtClean="0"/>
          </a:p>
          <a:p>
            <a:r>
              <a:rPr lang="en-US" dirty="0" smtClean="0"/>
              <a:t>Delphi survey	</a:t>
            </a:r>
          </a:p>
          <a:p>
            <a:pPr lvl="1"/>
            <a:r>
              <a:rPr lang="en-US" dirty="0" smtClean="0"/>
              <a:t>Experts assemble qualities/behaviors</a:t>
            </a:r>
          </a:p>
          <a:p>
            <a:pPr lvl="1"/>
            <a:r>
              <a:rPr lang="en-US" dirty="0" smtClean="0"/>
              <a:t>Continues until Consensus reached about the rankings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Surveys and Questionnaires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15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Analysis?</a:t>
            </a:r>
          </a:p>
          <a:p>
            <a:pPr lvl="1"/>
            <a:r>
              <a:rPr lang="en-US" dirty="0" smtClean="0"/>
              <a:t>Collate</a:t>
            </a:r>
          </a:p>
          <a:p>
            <a:pPr lvl="1"/>
            <a:r>
              <a:rPr lang="en-US" dirty="0" smtClean="0"/>
              <a:t>Code responses if appropriate</a:t>
            </a:r>
          </a:p>
          <a:p>
            <a:pPr lvl="1"/>
            <a:r>
              <a:rPr lang="en-US" dirty="0" smtClean="0"/>
              <a:t>Perform Descriptive Statistics</a:t>
            </a:r>
          </a:p>
          <a:p>
            <a:pPr lvl="1"/>
            <a:r>
              <a:rPr lang="en-US" dirty="0" smtClean="0"/>
              <a:t>Frequencies/percentages (categorical data)</a:t>
            </a:r>
          </a:p>
          <a:p>
            <a:pPr lvl="1"/>
            <a:r>
              <a:rPr lang="en-US" dirty="0" smtClean="0"/>
              <a:t>Relationships (Chi squared frequently used)</a:t>
            </a:r>
          </a:p>
          <a:p>
            <a:endParaRPr lang="en-US" dirty="0" smtClean="0"/>
          </a:p>
          <a:p>
            <a:r>
              <a:rPr lang="en-US" dirty="0" smtClean="0"/>
              <a:t>Informed consent?</a:t>
            </a:r>
          </a:p>
          <a:p>
            <a:pPr lvl="1"/>
            <a:r>
              <a:rPr lang="en-US" dirty="0" smtClean="0"/>
              <a:t>You are not touching the subject</a:t>
            </a:r>
          </a:p>
          <a:p>
            <a:pPr lvl="1"/>
            <a:r>
              <a:rPr lang="en-US" dirty="0" smtClean="0"/>
              <a:t>Needed?</a:t>
            </a:r>
          </a:p>
          <a:p>
            <a:pPr lvl="1"/>
            <a:r>
              <a:rPr lang="en-US" dirty="0" smtClean="0"/>
              <a:t>Not needed?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Descriptive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6868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In Developmental Research</a:t>
            </a:r>
          </a:p>
          <a:p>
            <a:pPr lvl="1"/>
            <a:r>
              <a:rPr lang="en-US" dirty="0" smtClean="0"/>
              <a:t>Description of developmental change</a:t>
            </a:r>
          </a:p>
          <a:p>
            <a:pPr lvl="1"/>
            <a:r>
              <a:rPr lang="en-US" dirty="0" smtClean="0"/>
              <a:t>Sequencing of behaviors</a:t>
            </a:r>
          </a:p>
          <a:p>
            <a:pPr lvl="1"/>
            <a:r>
              <a:rPr lang="en-US" dirty="0" smtClean="0"/>
              <a:t>…..to develop a clear picture of those we treat</a:t>
            </a:r>
          </a:p>
          <a:p>
            <a:pPr lvl="1"/>
            <a:r>
              <a:rPr lang="en-US" dirty="0" smtClean="0"/>
              <a:t>…..in order to  have valid interpretation of outcomes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Longitudinal</a:t>
            </a:r>
          </a:p>
          <a:p>
            <a:pPr lvl="1"/>
            <a:r>
              <a:rPr lang="en-US" dirty="0" smtClean="0"/>
              <a:t>Cross-sectional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Interesting example from 1759 in P &amp; W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Descriptive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9154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Normative data</a:t>
            </a:r>
          </a:p>
          <a:p>
            <a:pPr lvl="1"/>
            <a:r>
              <a:rPr lang="en-US" dirty="0" smtClean="0"/>
              <a:t>“Typical” or “standard”</a:t>
            </a:r>
          </a:p>
          <a:p>
            <a:pPr lvl="1"/>
            <a:r>
              <a:rPr lang="en-US" dirty="0" smtClean="0"/>
              <a:t>Reference data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Why is the validity of these norms important to us?</a:t>
            </a:r>
          </a:p>
          <a:p>
            <a:endParaRPr lang="en-US" dirty="0" smtClean="0"/>
          </a:p>
          <a:p>
            <a:r>
              <a:rPr lang="en-US" dirty="0" smtClean="0"/>
              <a:t>These data are still in great need of being generated</a:t>
            </a:r>
          </a:p>
          <a:p>
            <a:pPr lvl="1"/>
            <a:r>
              <a:rPr lang="en-US" dirty="0" smtClean="0"/>
              <a:t>For different populations</a:t>
            </a:r>
          </a:p>
          <a:p>
            <a:pPr lvl="2"/>
            <a:r>
              <a:rPr lang="en-US" dirty="0" smtClean="0"/>
              <a:t>Age</a:t>
            </a:r>
          </a:p>
          <a:p>
            <a:pPr lvl="2"/>
            <a:r>
              <a:rPr lang="en-US" dirty="0" smtClean="0"/>
              <a:t>Gender</a:t>
            </a:r>
          </a:p>
          <a:p>
            <a:pPr lvl="2"/>
            <a:r>
              <a:rPr lang="en-US" dirty="0" smtClean="0"/>
              <a:t>Functional limitation</a:t>
            </a:r>
          </a:p>
          <a:p>
            <a:pPr lvl="2"/>
            <a:r>
              <a:rPr lang="en-US" dirty="0" smtClean="0"/>
              <a:t>Pathology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Descriptive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9154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Qualitative Research</a:t>
            </a:r>
          </a:p>
          <a:p>
            <a:pPr lvl="1"/>
            <a:r>
              <a:rPr lang="en-US" dirty="0" smtClean="0"/>
              <a:t>Based on the patient’s perspective</a:t>
            </a:r>
          </a:p>
          <a:p>
            <a:pPr lvl="1"/>
            <a:r>
              <a:rPr lang="en-US" dirty="0" smtClean="0"/>
              <a:t>Seeks to describe </a:t>
            </a:r>
          </a:p>
          <a:p>
            <a:pPr lvl="2"/>
            <a:r>
              <a:rPr lang="en-US" dirty="0" smtClean="0"/>
              <a:t>complexity of humanity</a:t>
            </a:r>
          </a:p>
          <a:p>
            <a:pPr lvl="2"/>
            <a:r>
              <a:rPr lang="en-US" dirty="0" smtClean="0"/>
              <a:t>how individuals perceive themselves</a:t>
            </a:r>
          </a:p>
          <a:p>
            <a:pPr lvl="2"/>
            <a:r>
              <a:rPr lang="en-US" dirty="0" smtClean="0"/>
              <a:t>within a specific social context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Why is this important?</a:t>
            </a:r>
          </a:p>
          <a:p>
            <a:endParaRPr lang="en-US" dirty="0" smtClean="0"/>
          </a:p>
          <a:p>
            <a:r>
              <a:rPr lang="en-US" dirty="0" smtClean="0"/>
              <a:t>Evidence based practice</a:t>
            </a:r>
          </a:p>
          <a:p>
            <a:pPr lvl="1"/>
            <a:r>
              <a:rPr lang="en-US" dirty="0" smtClean="0"/>
              <a:t>Clinical judgment and literature support </a:t>
            </a:r>
          </a:p>
          <a:p>
            <a:pPr lvl="1"/>
            <a:r>
              <a:rPr lang="en-US" dirty="0" smtClean="0"/>
              <a:t>In context of patient’s circumstances and values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Descriptive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9154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Qualitative Research</a:t>
            </a:r>
          </a:p>
          <a:p>
            <a:pPr lvl="1"/>
            <a:r>
              <a:rPr lang="en-US" dirty="0" smtClean="0"/>
              <a:t>Not a dirty word</a:t>
            </a:r>
          </a:p>
          <a:p>
            <a:pPr lvl="1"/>
            <a:r>
              <a:rPr lang="en-US" dirty="0" smtClean="0"/>
              <a:t>Is a research method if tied to:</a:t>
            </a:r>
          </a:p>
          <a:p>
            <a:pPr lvl="2"/>
            <a:r>
              <a:rPr lang="en-US" dirty="0" smtClean="0"/>
              <a:t>Understanding a phenomenon</a:t>
            </a:r>
          </a:p>
          <a:p>
            <a:pPr lvl="2"/>
            <a:r>
              <a:rPr lang="en-US" dirty="0" smtClean="0"/>
              <a:t>Explaining phenomenon</a:t>
            </a:r>
          </a:p>
          <a:p>
            <a:pPr lvl="2"/>
            <a:r>
              <a:rPr lang="en-US" dirty="0" smtClean="0"/>
              <a:t>Developing a theory about a phenomenon</a:t>
            </a:r>
          </a:p>
          <a:p>
            <a:r>
              <a:rPr lang="en-US" dirty="0" smtClean="0"/>
              <a:t>Approaches in Qualitative Research</a:t>
            </a:r>
          </a:p>
          <a:p>
            <a:pPr lvl="1"/>
            <a:r>
              <a:rPr lang="en-US" dirty="0" smtClean="0"/>
              <a:t>Phenomenology</a:t>
            </a:r>
          </a:p>
          <a:p>
            <a:pPr lvl="1"/>
            <a:r>
              <a:rPr lang="en-US" dirty="0" smtClean="0"/>
              <a:t>Ethnography</a:t>
            </a:r>
          </a:p>
          <a:p>
            <a:pPr lvl="1"/>
            <a:r>
              <a:rPr lang="en-US" dirty="0" smtClean="0"/>
              <a:t>Grounded Theory (Example p 309)</a:t>
            </a:r>
          </a:p>
          <a:p>
            <a:pPr lvl="1">
              <a:buNone/>
            </a:pPr>
            <a:r>
              <a:rPr lang="en-US" dirty="0" smtClean="0"/>
              <a:t>	These three collectively known as naturalistic inquiry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Descriptive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9154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Qualitative Research Data Collection</a:t>
            </a:r>
          </a:p>
          <a:p>
            <a:pPr lvl="1"/>
            <a:r>
              <a:rPr lang="en-US" dirty="0" smtClean="0"/>
              <a:t>Observation</a:t>
            </a:r>
          </a:p>
          <a:p>
            <a:pPr lvl="2"/>
            <a:r>
              <a:rPr lang="en-US" dirty="0" smtClean="0"/>
              <a:t>Non-participant</a:t>
            </a:r>
          </a:p>
          <a:p>
            <a:pPr lvl="2"/>
            <a:r>
              <a:rPr lang="en-US" dirty="0" smtClean="0"/>
              <a:t>Participant</a:t>
            </a:r>
          </a:p>
          <a:p>
            <a:pPr lvl="1"/>
            <a:r>
              <a:rPr lang="en-US" dirty="0" smtClean="0"/>
              <a:t>Interview</a:t>
            </a:r>
          </a:p>
          <a:p>
            <a:pPr lvl="2"/>
            <a:r>
              <a:rPr lang="en-US" dirty="0" smtClean="0"/>
              <a:t>May be structured</a:t>
            </a:r>
          </a:p>
          <a:p>
            <a:pPr lvl="2"/>
            <a:r>
              <a:rPr lang="en-US" dirty="0" smtClean="0"/>
              <a:t>Should be flexible to allow for  circumstances</a:t>
            </a:r>
          </a:p>
          <a:p>
            <a:pPr lvl="2"/>
            <a:r>
              <a:rPr lang="en-US" dirty="0" smtClean="0"/>
              <a:t>This is different from clinical interview</a:t>
            </a:r>
          </a:p>
          <a:p>
            <a:pPr lvl="3"/>
            <a:r>
              <a:rPr lang="en-US" dirty="0" smtClean="0"/>
              <a:t>Clinical interview seeks diagnosis</a:t>
            </a:r>
          </a:p>
          <a:p>
            <a:pPr lvl="3"/>
            <a:r>
              <a:rPr lang="en-US" dirty="0" smtClean="0"/>
              <a:t>Qualitative interview seeks____________________________?</a:t>
            </a:r>
          </a:p>
          <a:p>
            <a:pPr lvl="1"/>
            <a:r>
              <a:rPr lang="en-US" dirty="0" smtClean="0"/>
              <a:t>Data analysis</a:t>
            </a:r>
          </a:p>
          <a:p>
            <a:pPr lvl="2"/>
            <a:r>
              <a:rPr lang="en-US" dirty="0" smtClean="0"/>
              <a:t>Sift, code, sort, classify, index, connect, etc</a:t>
            </a:r>
          </a:p>
          <a:p>
            <a:pPr lvl="1"/>
            <a:r>
              <a:rPr lang="en-US" dirty="0" smtClean="0"/>
              <a:t>Highly knowledge and skill driven!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Descriptive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9154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Reliability and Validity</a:t>
            </a:r>
          </a:p>
          <a:p>
            <a:pPr lvl="1"/>
            <a:r>
              <a:rPr lang="en-US" dirty="0" smtClean="0"/>
              <a:t>Measurement Error Concept</a:t>
            </a:r>
          </a:p>
          <a:p>
            <a:pPr lvl="2"/>
            <a:r>
              <a:rPr lang="en-US" dirty="0" smtClean="0"/>
              <a:t>Evaluated with judgments vs. numerical equivalency</a:t>
            </a:r>
          </a:p>
          <a:p>
            <a:pPr lvl="1"/>
            <a:r>
              <a:rPr lang="en-US" dirty="0" smtClean="0"/>
              <a:t>Seek to establish “trustworthiness”</a:t>
            </a:r>
          </a:p>
          <a:p>
            <a:pPr lvl="2"/>
            <a:r>
              <a:rPr lang="en-US" dirty="0" smtClean="0"/>
              <a:t>Triangulation with different data sources</a:t>
            </a:r>
          </a:p>
          <a:p>
            <a:pPr lvl="2"/>
            <a:r>
              <a:rPr lang="en-US" dirty="0" smtClean="0"/>
              <a:t>Audit trail that another reader/researcher can follow</a:t>
            </a:r>
          </a:p>
          <a:p>
            <a:r>
              <a:rPr lang="en-US" dirty="0" smtClean="0"/>
              <a:t>Sampling</a:t>
            </a:r>
          </a:p>
          <a:p>
            <a:pPr lvl="1"/>
            <a:r>
              <a:rPr lang="en-US" dirty="0" smtClean="0"/>
              <a:t>Purposeful, in order to seek informative subjects</a:t>
            </a:r>
          </a:p>
          <a:p>
            <a:pPr lvl="1"/>
            <a:r>
              <a:rPr lang="en-US" dirty="0" smtClean="0"/>
              <a:t>Theoretical </a:t>
            </a:r>
          </a:p>
          <a:p>
            <a:pPr lvl="2"/>
            <a:r>
              <a:rPr lang="en-US" dirty="0" smtClean="0"/>
              <a:t>Sampling changes as…</a:t>
            </a:r>
          </a:p>
          <a:p>
            <a:pPr lvl="2"/>
            <a:r>
              <a:rPr lang="en-US" dirty="0" smtClean="0"/>
              <a:t>…theories emerge from the data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Descriptive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9154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Case Studies</a:t>
            </a:r>
          </a:p>
          <a:p>
            <a:pPr lvl="1"/>
            <a:r>
              <a:rPr lang="en-US" dirty="0" smtClean="0"/>
              <a:t>In depth description of condition or treatment</a:t>
            </a:r>
          </a:p>
          <a:p>
            <a:pPr lvl="1"/>
            <a:r>
              <a:rPr lang="en-US" dirty="0" smtClean="0"/>
              <a:t>Often of an individual (almost always in PT literature)</a:t>
            </a:r>
          </a:p>
          <a:p>
            <a:pPr lvl="1"/>
            <a:r>
              <a:rPr lang="en-US" dirty="0" smtClean="0"/>
              <a:t>Could be of a group</a:t>
            </a:r>
          </a:p>
          <a:p>
            <a:pPr lvl="1"/>
            <a:r>
              <a:rPr lang="en-US" dirty="0" smtClean="0"/>
              <a:t>Purpose is to:</a:t>
            </a:r>
          </a:p>
          <a:p>
            <a:pPr lvl="2"/>
            <a:r>
              <a:rPr lang="en-US" dirty="0" smtClean="0"/>
              <a:t>Understand unusual patient condition</a:t>
            </a:r>
          </a:p>
          <a:p>
            <a:pPr lvl="2"/>
            <a:r>
              <a:rPr lang="en-US" dirty="0" smtClean="0"/>
              <a:t>Describe a new/innovative/creative application of treatment</a:t>
            </a:r>
          </a:p>
          <a:p>
            <a:pPr lvl="2"/>
            <a:r>
              <a:rPr lang="en-US" dirty="0" smtClean="0"/>
              <a:t>Generate a theory</a:t>
            </a:r>
          </a:p>
          <a:p>
            <a:pPr lvl="2"/>
            <a:r>
              <a:rPr lang="en-US" dirty="0" smtClean="0"/>
              <a:t>Test a theory</a:t>
            </a:r>
          </a:p>
          <a:p>
            <a:pPr lvl="2"/>
            <a:r>
              <a:rPr lang="en-US" dirty="0" smtClean="0"/>
              <a:t>Provide future research questions</a:t>
            </a:r>
          </a:p>
          <a:p>
            <a:pPr lvl="1"/>
            <a:r>
              <a:rPr lang="en-US" dirty="0" smtClean="0"/>
              <a:t>Most practical, least rigorous</a:t>
            </a:r>
          </a:p>
          <a:p>
            <a:pPr lvl="1"/>
            <a:r>
              <a:rPr lang="en-US" dirty="0" smtClean="0"/>
              <a:t>Validity issues, but still very useful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Surveys and Questionnaires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Methods for collecting data by self report</a:t>
            </a:r>
          </a:p>
          <a:p>
            <a:r>
              <a:rPr lang="en-US" dirty="0" smtClean="0"/>
              <a:t>Interview</a:t>
            </a:r>
          </a:p>
          <a:p>
            <a:pPr lvl="1"/>
            <a:r>
              <a:rPr lang="en-US" dirty="0" smtClean="0"/>
              <a:t>Researcher asks questions</a:t>
            </a:r>
          </a:p>
          <a:p>
            <a:pPr lvl="1"/>
            <a:r>
              <a:rPr lang="en-US" dirty="0" smtClean="0"/>
              <a:t>In depth</a:t>
            </a:r>
          </a:p>
          <a:p>
            <a:pPr lvl="1"/>
            <a:r>
              <a:rPr lang="en-US" dirty="0" smtClean="0"/>
              <a:t>Costly </a:t>
            </a:r>
          </a:p>
          <a:p>
            <a:r>
              <a:rPr lang="en-US" dirty="0" smtClean="0"/>
              <a:t>Survey</a:t>
            </a:r>
          </a:p>
          <a:p>
            <a:pPr lvl="1"/>
            <a:r>
              <a:rPr lang="en-US" dirty="0" smtClean="0"/>
              <a:t>Researcher prepares the questions</a:t>
            </a:r>
          </a:p>
          <a:p>
            <a:pPr lvl="1"/>
            <a:r>
              <a:rPr lang="en-US" dirty="0" smtClean="0"/>
              <a:t>Efficient</a:t>
            </a:r>
          </a:p>
          <a:p>
            <a:pPr lvl="1"/>
            <a:r>
              <a:rPr lang="en-US" dirty="0" smtClean="0"/>
              <a:t>Prone to misunderstanding of questions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670</TotalTime>
  <Words>841</Words>
  <Application>Microsoft Office PowerPoint</Application>
  <PresentationFormat>On-screen Show (4:3)</PresentationFormat>
  <Paragraphs>213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Descriptive Research</vt:lpstr>
      <vt:lpstr>Descriptive Research</vt:lpstr>
      <vt:lpstr>Descriptive Research</vt:lpstr>
      <vt:lpstr>Descriptive Research</vt:lpstr>
      <vt:lpstr>Descriptive Research</vt:lpstr>
      <vt:lpstr>Descriptive Research</vt:lpstr>
      <vt:lpstr>Descriptive Research</vt:lpstr>
      <vt:lpstr>Descriptive Research</vt:lpstr>
      <vt:lpstr>Surveys and Questionnaires</vt:lpstr>
      <vt:lpstr>Surveys and Questionnaires</vt:lpstr>
      <vt:lpstr>Surveys and Questionnaires</vt:lpstr>
      <vt:lpstr>Surveys and Questionnaires</vt:lpstr>
      <vt:lpstr>Surveys and Questionnaires</vt:lpstr>
      <vt:lpstr>Surveys and Questionnaires</vt:lpstr>
      <vt:lpstr>Surveys and Questionnaires</vt:lpstr>
      <vt:lpstr>Surveys and Questionnaires</vt:lpstr>
      <vt:lpstr>Surveys and Questionnaires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SWEET, CHRISTINA</dc:creator>
  <cp:lastModifiedBy>SWEET, CHRISTINA</cp:lastModifiedBy>
  <cp:revision>72</cp:revision>
  <dcterms:created xsi:type="dcterms:W3CDTF">2006-08-16T00:00:00Z</dcterms:created>
  <dcterms:modified xsi:type="dcterms:W3CDTF">2012-02-23T14:20:39Z</dcterms:modified>
</cp:coreProperties>
</file>