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6"/>
  </p:notesMasterIdLst>
  <p:handoutMasterIdLst>
    <p:handoutMasterId r:id="rId27"/>
  </p:handoutMasterIdLst>
  <p:sldIdLst>
    <p:sldId id="359" r:id="rId2"/>
    <p:sldId id="258" r:id="rId3"/>
    <p:sldId id="341" r:id="rId4"/>
    <p:sldId id="342" r:id="rId5"/>
    <p:sldId id="343" r:id="rId6"/>
    <p:sldId id="344" r:id="rId7"/>
    <p:sldId id="345" r:id="rId8"/>
    <p:sldId id="346" r:id="rId9"/>
    <p:sldId id="347" r:id="rId10"/>
    <p:sldId id="280" r:id="rId11"/>
    <p:sldId id="348" r:id="rId12"/>
    <p:sldId id="318" r:id="rId13"/>
    <p:sldId id="350" r:id="rId14"/>
    <p:sldId id="351" r:id="rId15"/>
    <p:sldId id="352" r:id="rId16"/>
    <p:sldId id="353" r:id="rId17"/>
    <p:sldId id="287" r:id="rId18"/>
    <p:sldId id="355" r:id="rId19"/>
    <p:sldId id="354" r:id="rId20"/>
    <p:sldId id="322" r:id="rId21"/>
    <p:sldId id="323" r:id="rId22"/>
    <p:sldId id="319" r:id="rId23"/>
    <p:sldId id="358" r:id="rId24"/>
    <p:sldId id="36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6856" autoAdjust="0"/>
  </p:normalViewPr>
  <p:slideViewPr>
    <p:cSldViewPr>
      <p:cViewPr varScale="1">
        <p:scale>
          <a:sx n="64" d="100"/>
          <a:sy n="64" d="100"/>
        </p:scale>
        <p:origin x="-13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D6379D-6321-445A-944E-7A65EDD078BC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E3AAF-3463-46E8-9A45-161EE1D0EC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41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FB5BC-1028-4798-A7FC-4F8C20821662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3D239-6A44-41CE-8394-700A1EEFF3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970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BF0D39-F673-4D07-AC4E-26980C40D9D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dirty="0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 Criteria=done for two different</a:t>
            </a:r>
            <a:r>
              <a:rPr lang="en-US" baseline="0" dirty="0" smtClean="0"/>
              <a:t> reasons</a:t>
            </a:r>
          </a:p>
          <a:p>
            <a:r>
              <a:rPr lang="en-US" baseline="0" dirty="0" smtClean="0"/>
              <a:t>We include people to allow us to comment on everyone in that population so we can generalize to the overall population.</a:t>
            </a:r>
          </a:p>
          <a:p>
            <a:r>
              <a:rPr lang="en-US" baseline="0" dirty="0" smtClean="0"/>
              <a:t>We exclude people to avoid confounding variables, (covariant) that erroneously influences/confounds the outcome. But do not want to over-</a:t>
            </a:r>
            <a:r>
              <a:rPr lang="en-US" baseline="0" dirty="0" err="1" smtClean="0"/>
              <a:t>exculde</a:t>
            </a:r>
            <a:r>
              <a:rPr lang="en-US" baseline="0" dirty="0" smtClean="0"/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989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you find a difference, then you had</a:t>
            </a:r>
            <a:r>
              <a:rPr lang="en-US" baseline="0" dirty="0" smtClean="0"/>
              <a:t> enough power to find a difference. </a:t>
            </a:r>
          </a:p>
          <a:p>
            <a:r>
              <a:rPr lang="en-US" baseline="0" dirty="0" smtClean="0"/>
              <a:t>If no difference is found, then you have to comment on power and (say why you did not have a bigger sample size)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819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094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093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528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521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149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2999A29-D764-4FAE-A2B2-DEE825603A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17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700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407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265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85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907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525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443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54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 the ability to find a difference if there is one. </a:t>
            </a:r>
          </a:p>
          <a:p>
            <a:pPr lvl="1"/>
            <a:r>
              <a:rPr lang="en-US" dirty="0" smtClean="0"/>
              <a:t>Effect size, alpha-level, sample size, (all increase power) variance (decrease power)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78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Validity in Experimental Design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Times New Roman" pitchFamily="18" charset="0"/>
              </a:rPr>
              <a:t>Experiment has three essential characteristics: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</a:rPr>
              <a:t>1.   Manipulation of independent variables</a:t>
            </a:r>
          </a:p>
          <a:p>
            <a:pPr marL="1042416" lvl="1" indent="-457200">
              <a:buNone/>
            </a:pPr>
            <a:r>
              <a:rPr lang="en-US" dirty="0" smtClean="0">
                <a:latin typeface="Times New Roman" pitchFamily="18" charset="0"/>
              </a:rPr>
              <a:t>2.	Random assignment to groups</a:t>
            </a:r>
          </a:p>
          <a:p>
            <a:pPr marL="1042416" lvl="1" indent="-457200">
              <a:buNone/>
            </a:pPr>
            <a:r>
              <a:rPr lang="en-US" dirty="0" smtClean="0">
                <a:latin typeface="Times New Roman" pitchFamily="18" charset="0"/>
              </a:rPr>
              <a:t>3.	Control or comparison group</a:t>
            </a:r>
          </a:p>
          <a:p>
            <a:pPr marL="1042416" lvl="1" indent="-457200">
              <a:buNone/>
            </a:pPr>
            <a:endParaRPr lang="en-US" dirty="0" smtClean="0">
              <a:latin typeface="Times New Roman" pitchFamily="18" charset="0"/>
            </a:endParaRPr>
          </a:p>
          <a:p>
            <a:pPr marL="1042416" lvl="1" indent="-457200">
              <a:buNone/>
            </a:pPr>
            <a:r>
              <a:rPr lang="en-US" dirty="0" smtClean="0">
                <a:latin typeface="Times New Roman" pitchFamily="18" charset="0"/>
              </a:rPr>
              <a:t>Supports (Does NOT prove) cause-and effect </a:t>
            </a:r>
            <a:r>
              <a:rPr lang="en-US" dirty="0" smtClean="0">
                <a:latin typeface="Times New Roman" pitchFamily="18" charset="0"/>
              </a:rPr>
              <a:t>relationship</a:t>
            </a:r>
          </a:p>
          <a:p>
            <a:pPr marL="1042416" lvl="1" indent="-457200">
              <a:buNone/>
            </a:pPr>
            <a:r>
              <a:rPr lang="en-US" dirty="0">
                <a:latin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</a:rPr>
              <a:t>-stronger design the better </a:t>
            </a:r>
            <a:r>
              <a:rPr lang="en-US" dirty="0" err="1" smtClean="0">
                <a:latin typeface="Times New Roman" pitchFamily="18" charset="0"/>
              </a:rPr>
              <a:t>cuaseial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reationship</a:t>
            </a:r>
            <a:endParaRPr lang="en-US" dirty="0" smtClean="0">
              <a:latin typeface="Times New Roman" pitchFamily="18" charset="0"/>
            </a:endParaRPr>
          </a:p>
          <a:p>
            <a:pPr marL="1042416" lvl="1" indent="-457200">
              <a:buNone/>
            </a:pPr>
            <a:endParaRPr lang="en-US" dirty="0" smtClean="0">
              <a:latin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</a:rPr>
              <a:t>Extraneous variables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Must be controlled  		OR,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They can confound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</a:rPr>
              <a:t>`</a:t>
            </a:r>
            <a:r>
              <a:rPr lang="en-US" dirty="0">
                <a:latin typeface="Times New Roman" pitchFamily="18" charset="0"/>
              </a:rPr>
              <a:t>	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Handling incomplete (or lost) data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Times New Roman" pitchFamily="18" charset="0"/>
              </a:rPr>
              <a:t>On-Protocol (Completer) Analysis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Only those who complete the study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Tends to bias in favor of the </a:t>
            </a:r>
            <a:r>
              <a:rPr lang="en-US" dirty="0" smtClean="0">
                <a:latin typeface="Times New Roman" pitchFamily="18" charset="0"/>
              </a:rPr>
              <a:t>treatment</a:t>
            </a:r>
          </a:p>
          <a:p>
            <a:pPr lvl="2"/>
            <a:r>
              <a:rPr lang="en-US" dirty="0" smtClean="0">
                <a:latin typeface="Times New Roman" pitchFamily="18" charset="0"/>
              </a:rPr>
              <a:t>As there is a reason why they dropped out. </a:t>
            </a:r>
            <a:endParaRPr lang="en-US" dirty="0" smtClean="0">
              <a:latin typeface="Times New Roman" pitchFamily="18" charset="0"/>
            </a:endParaRPr>
          </a:p>
          <a:p>
            <a:pPr lvl="1"/>
            <a:endParaRPr lang="en-US" dirty="0" smtClean="0">
              <a:latin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</a:rPr>
              <a:t>Intentions to treat (ITT)   </a:t>
            </a:r>
            <a:r>
              <a:rPr lang="en-US" u="sng" dirty="0" smtClean="0">
                <a:latin typeface="Times New Roman" pitchFamily="18" charset="0"/>
              </a:rPr>
              <a:t>PREFERRED</a:t>
            </a:r>
            <a:r>
              <a:rPr lang="en-US" dirty="0" smtClean="0">
                <a:latin typeface="Times New Roman" pitchFamily="18" charset="0"/>
              </a:rPr>
              <a:t> approach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What did we intend to do?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More conservative than On-Protocol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Considered to reflect clinical situations</a:t>
            </a:r>
            <a:endParaRPr lang="en-US" dirty="0">
              <a:latin typeface="Times New Roman" pitchFamily="18" charset="0"/>
            </a:endParaRPr>
          </a:p>
          <a:p>
            <a:pPr lvl="1"/>
            <a:r>
              <a:rPr lang="en-US" dirty="0" smtClean="0">
                <a:latin typeface="Times New Roman" pitchFamily="18" charset="0"/>
              </a:rPr>
              <a:t>Analysis?</a:t>
            </a:r>
          </a:p>
          <a:p>
            <a:pPr lvl="2"/>
            <a:r>
              <a:rPr lang="en-US" dirty="0" smtClean="0">
                <a:latin typeface="Times New Roman" pitchFamily="18" charset="0"/>
              </a:rPr>
              <a:t>Non-completer equals failure</a:t>
            </a:r>
          </a:p>
          <a:p>
            <a:pPr lvl="2"/>
            <a:r>
              <a:rPr lang="en-US" dirty="0" smtClean="0">
                <a:latin typeface="Times New Roman" pitchFamily="18" charset="0"/>
              </a:rPr>
              <a:t>Last observation carried </a:t>
            </a:r>
            <a:r>
              <a:rPr lang="en-US" dirty="0" smtClean="0">
                <a:latin typeface="Times New Roman" pitchFamily="18" charset="0"/>
              </a:rPr>
              <a:t>forward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When they drop out, carry their score forward as if no change (more conservative) </a:t>
            </a:r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</a:rPr>
              <a:t>Validity in Experimental Design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371600"/>
            <a:ext cx="8229600" cy="470916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latin typeface="Times New Roman" pitchFamily="18" charset="0"/>
              </a:rPr>
              <a:t>Blinding</a:t>
            </a:r>
            <a:endParaRPr lang="en-US" b="1" dirty="0">
              <a:latin typeface="Times New Roman" pitchFamily="18" charset="0"/>
            </a:endParaRPr>
          </a:p>
          <a:p>
            <a:pPr lvl="1"/>
            <a:r>
              <a:rPr lang="en-US" dirty="0">
                <a:latin typeface="Times New Roman" pitchFamily="18" charset="0"/>
              </a:rPr>
              <a:t>Single Blind</a:t>
            </a:r>
          </a:p>
          <a:p>
            <a:pPr lvl="2"/>
            <a:r>
              <a:rPr lang="en-US" dirty="0">
                <a:latin typeface="Times New Roman" pitchFamily="18" charset="0"/>
              </a:rPr>
              <a:t>Subject blinded to treatment or </a:t>
            </a:r>
            <a:r>
              <a:rPr lang="en-US" dirty="0" smtClean="0">
                <a:latin typeface="Times New Roman" pitchFamily="18" charset="0"/>
              </a:rPr>
              <a:t>placebo</a:t>
            </a:r>
          </a:p>
          <a:p>
            <a:pPr lvl="2"/>
            <a:endParaRPr lang="en-US" dirty="0">
              <a:latin typeface="Times New Roman" pitchFamily="18" charset="0"/>
            </a:endParaRPr>
          </a:p>
          <a:p>
            <a:pPr lvl="1"/>
            <a:r>
              <a:rPr lang="en-US" dirty="0">
                <a:latin typeface="Times New Roman" pitchFamily="18" charset="0"/>
              </a:rPr>
              <a:t>Double Blind</a:t>
            </a:r>
          </a:p>
          <a:p>
            <a:pPr lvl="2"/>
            <a:r>
              <a:rPr lang="en-US" dirty="0">
                <a:latin typeface="Times New Roman" pitchFamily="18" charset="0"/>
              </a:rPr>
              <a:t>Subject and Tester blinded to treatment or placebo </a:t>
            </a:r>
            <a:r>
              <a:rPr lang="en-US" dirty="0" smtClean="0">
                <a:latin typeface="Times New Roman" pitchFamily="18" charset="0"/>
              </a:rPr>
              <a:t>condition</a:t>
            </a:r>
          </a:p>
          <a:p>
            <a:pPr lvl="2"/>
            <a:endParaRPr lang="en-US" dirty="0">
              <a:latin typeface="Times New Roman" pitchFamily="18" charset="0"/>
            </a:endParaRPr>
          </a:p>
          <a:p>
            <a:pPr lvl="1"/>
            <a:r>
              <a:rPr lang="en-US" dirty="0">
                <a:latin typeface="Times New Roman" pitchFamily="18" charset="0"/>
              </a:rPr>
              <a:t> Triple Blind</a:t>
            </a:r>
          </a:p>
          <a:p>
            <a:pPr lvl="2"/>
            <a:r>
              <a:rPr lang="en-US" dirty="0">
                <a:latin typeface="Times New Roman" pitchFamily="18" charset="0"/>
              </a:rPr>
              <a:t>Researcher, tester, and subject blinded</a:t>
            </a:r>
          </a:p>
          <a:p>
            <a:pPr lvl="2"/>
            <a:r>
              <a:rPr lang="en-US" dirty="0">
                <a:latin typeface="Times New Roman" pitchFamily="18" charset="0"/>
              </a:rPr>
              <a:t>Data analyzed by independent source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</a:rPr>
              <a:t>Controlling Inter-subject Differences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</a:rPr>
              <a:t>Options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Homogenize on certain characteristic(s)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Manipulate attribute variables into “Blocks”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Consider matching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Use subjects as own control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Handle statistically with ANCOVA</a:t>
            </a:r>
          </a:p>
          <a:p>
            <a:pPr lvl="1"/>
            <a:endParaRPr lang="en-US" dirty="0" smtClean="0">
              <a:latin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</a:rPr>
              <a:t>Table 9.1</a:t>
            </a:r>
          </a:p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Threats to 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0901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Four Threats correspond to four major questions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Is there a relationship between IV and DV?</a:t>
            </a:r>
          </a:p>
          <a:p>
            <a:pPr lvl="1"/>
            <a:r>
              <a:rPr lang="en-US" dirty="0" smtClean="0"/>
              <a:t>Statistical Conclusion Validity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Evidence of causal relationship?</a:t>
            </a:r>
          </a:p>
          <a:p>
            <a:pPr lvl="1"/>
            <a:r>
              <a:rPr lang="en-US" dirty="0" smtClean="0"/>
              <a:t>Internal Validity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Can results be generalized to a theoretical construct?</a:t>
            </a:r>
          </a:p>
          <a:p>
            <a:pPr lvl="1"/>
            <a:r>
              <a:rPr lang="en-US" dirty="0" smtClean="0"/>
              <a:t>Construct Validity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Can it be generalized to other persons/settings/times?</a:t>
            </a:r>
          </a:p>
          <a:p>
            <a:pPr lvl="1"/>
            <a:r>
              <a:rPr lang="en-US" dirty="0" smtClean="0"/>
              <a:t>External Validity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Statistical Conclusion 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090160"/>
          </a:xfrm>
        </p:spPr>
        <p:txBody>
          <a:bodyPr>
            <a:normAutofit/>
          </a:bodyPr>
          <a:lstStyle/>
          <a:p>
            <a:r>
              <a:rPr lang="en-US" dirty="0" smtClean="0"/>
              <a:t>Is there a relationship between IV and DV?</a:t>
            </a:r>
          </a:p>
          <a:p>
            <a:endParaRPr lang="en-US" dirty="0" smtClean="0"/>
          </a:p>
          <a:p>
            <a:r>
              <a:rPr lang="en-US" dirty="0" smtClean="0"/>
              <a:t>Threats</a:t>
            </a:r>
          </a:p>
          <a:p>
            <a:pPr lvl="1"/>
            <a:r>
              <a:rPr lang="en-US" dirty="0" smtClean="0"/>
              <a:t>Low Statistical Power</a:t>
            </a:r>
          </a:p>
          <a:p>
            <a:pPr lvl="1"/>
            <a:r>
              <a:rPr lang="en-US" dirty="0" smtClean="0"/>
              <a:t>Violated Assumptions of Statistical Tests</a:t>
            </a:r>
          </a:p>
          <a:p>
            <a:pPr lvl="1"/>
            <a:r>
              <a:rPr lang="en-US" dirty="0" smtClean="0"/>
              <a:t>Error Rate</a:t>
            </a:r>
          </a:p>
          <a:p>
            <a:pPr lvl="1"/>
            <a:r>
              <a:rPr lang="en-US" dirty="0" smtClean="0"/>
              <a:t>Reliability</a:t>
            </a:r>
          </a:p>
          <a:p>
            <a:pPr lvl="1"/>
            <a:r>
              <a:rPr lang="en-US" dirty="0" smtClean="0"/>
              <a:t>Variance (to small)</a:t>
            </a:r>
            <a:endParaRPr lang="en-US" dirty="0" smtClean="0"/>
          </a:p>
          <a:p>
            <a:pPr lvl="1"/>
            <a:r>
              <a:rPr lang="en-US" dirty="0" smtClean="0"/>
              <a:t>Failure to use ITT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Internal 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09016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Evidence of causal relationship?</a:t>
            </a:r>
          </a:p>
          <a:p>
            <a:pPr algn="ctr">
              <a:buNone/>
            </a:pPr>
            <a:r>
              <a:rPr lang="en-US" i="1" dirty="0" smtClean="0">
                <a:latin typeface="Times New Roman" pitchFamily="18" charset="0"/>
              </a:rPr>
              <a:t>The extent to which the results of a study/experiment can be attributed to the treatment or intervention rather than to flaws in the research design</a:t>
            </a:r>
          </a:p>
          <a:p>
            <a:endParaRPr lang="en-US" dirty="0" smtClean="0"/>
          </a:p>
          <a:p>
            <a:r>
              <a:rPr lang="en-US" dirty="0" smtClean="0"/>
              <a:t>Threats to internal validity</a:t>
            </a:r>
          </a:p>
          <a:p>
            <a:pPr lvl="1"/>
            <a:r>
              <a:rPr lang="en-US" dirty="0" smtClean="0"/>
              <a:t>History</a:t>
            </a:r>
          </a:p>
          <a:p>
            <a:pPr lvl="1"/>
            <a:r>
              <a:rPr lang="en-US" dirty="0" smtClean="0"/>
              <a:t>Maturation</a:t>
            </a:r>
          </a:p>
          <a:p>
            <a:pPr lvl="1"/>
            <a:r>
              <a:rPr lang="en-US" dirty="0" smtClean="0"/>
              <a:t>Attrition</a:t>
            </a:r>
          </a:p>
          <a:p>
            <a:pPr lvl="1"/>
            <a:r>
              <a:rPr lang="en-US" dirty="0" smtClean="0"/>
              <a:t>Testing</a:t>
            </a:r>
          </a:p>
          <a:p>
            <a:pPr lvl="1"/>
            <a:r>
              <a:rPr lang="en-US" dirty="0" smtClean="0"/>
              <a:t>Instrumentation</a:t>
            </a:r>
          </a:p>
          <a:p>
            <a:pPr lvl="1"/>
            <a:r>
              <a:rPr lang="en-US" dirty="0" smtClean="0"/>
              <a:t>Regression</a:t>
            </a:r>
          </a:p>
          <a:p>
            <a:pPr lvl="1"/>
            <a:r>
              <a:rPr lang="en-US" dirty="0" smtClean="0"/>
              <a:t>Social Threats</a:t>
            </a:r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</a:rPr>
              <a:t>Internal Validity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01000" cy="4525963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  <a:latin typeface="Times New Roman" pitchFamily="18" charset="0"/>
              </a:rPr>
              <a:t>Threats to Internal Validity</a:t>
            </a:r>
            <a:r>
              <a:rPr lang="en-US" sz="2800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</a:p>
          <a:p>
            <a:pPr lvl="1"/>
            <a:r>
              <a:rPr lang="en-US" b="1" dirty="0">
                <a:solidFill>
                  <a:srgbClr val="008000"/>
                </a:solidFill>
                <a:latin typeface="Times New Roman" pitchFamily="18" charset="0"/>
              </a:rPr>
              <a:t>Testing Interactions</a:t>
            </a:r>
          </a:p>
          <a:p>
            <a:pPr lvl="2"/>
            <a:r>
              <a:rPr lang="en-US" dirty="0" smtClean="0">
                <a:latin typeface="Times New Roman" pitchFamily="18" charset="0"/>
              </a:rPr>
              <a:t>Pre-tests </a:t>
            </a:r>
            <a:r>
              <a:rPr lang="en-US" dirty="0">
                <a:latin typeface="Times New Roman" pitchFamily="18" charset="0"/>
              </a:rPr>
              <a:t>or subsequent </a:t>
            </a:r>
            <a:r>
              <a:rPr lang="en-US" dirty="0" smtClean="0">
                <a:latin typeface="Times New Roman" pitchFamily="18" charset="0"/>
              </a:rPr>
              <a:t>testing has an effect</a:t>
            </a:r>
            <a:endParaRPr lang="en-US" dirty="0">
              <a:latin typeface="Times New Roman" pitchFamily="18" charset="0"/>
            </a:endParaRPr>
          </a:p>
          <a:p>
            <a:pPr lvl="2"/>
            <a:r>
              <a:rPr lang="en-US" dirty="0" smtClean="0">
                <a:latin typeface="Times New Roman" pitchFamily="18" charset="0"/>
              </a:rPr>
              <a:t>Second </a:t>
            </a:r>
            <a:r>
              <a:rPr lang="en-US" dirty="0">
                <a:latin typeface="Times New Roman" pitchFamily="18" charset="0"/>
              </a:rPr>
              <a:t>test scores </a:t>
            </a:r>
            <a:r>
              <a:rPr lang="en-US" dirty="0" smtClean="0">
                <a:latin typeface="Times New Roman" pitchFamily="18" charset="0"/>
              </a:rPr>
              <a:t>tends to move </a:t>
            </a:r>
            <a:r>
              <a:rPr lang="en-US" dirty="0">
                <a:latin typeface="Times New Roman" pitchFamily="18" charset="0"/>
              </a:rPr>
              <a:t>toward the mean</a:t>
            </a:r>
          </a:p>
          <a:p>
            <a:pPr lvl="2"/>
            <a:r>
              <a:rPr lang="en-US" dirty="0">
                <a:latin typeface="Times New Roman" pitchFamily="18" charset="0"/>
              </a:rPr>
              <a:t>Standard Deviation decreases</a:t>
            </a:r>
          </a:p>
          <a:p>
            <a:pPr lvl="3"/>
            <a:endParaRPr lang="en-US" dirty="0">
              <a:latin typeface="Times New Roman" pitchFamily="18" charset="0"/>
            </a:endParaRPr>
          </a:p>
        </p:txBody>
      </p:sp>
      <p:pic>
        <p:nvPicPr>
          <p:cNvPr id="124932" name="Picture 4" descr="different mean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l="25693" t="55774" r="9398" b="12854"/>
          <a:stretch>
            <a:fillRect/>
          </a:stretch>
        </p:blipFill>
        <p:spPr>
          <a:xfrm>
            <a:off x="1447800" y="4724400"/>
            <a:ext cx="2743200" cy="1235075"/>
          </a:xfrm>
          <a:noFill/>
          <a:ln/>
        </p:spPr>
      </p:pic>
      <p:pic>
        <p:nvPicPr>
          <p:cNvPr id="124934" name="Picture 6" descr="different mean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 t="31133" r="61081" b="36212"/>
          <a:stretch>
            <a:fillRect/>
          </a:stretch>
        </p:blipFill>
        <p:spPr>
          <a:xfrm>
            <a:off x="5410200" y="4800600"/>
            <a:ext cx="1600200" cy="1143000"/>
          </a:xfrm>
          <a:noFill/>
          <a:ln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Construct 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090160"/>
          </a:xfrm>
        </p:spPr>
        <p:txBody>
          <a:bodyPr>
            <a:normAutofit/>
          </a:bodyPr>
          <a:lstStyle/>
          <a:p>
            <a:r>
              <a:rPr lang="en-US" dirty="0" smtClean="0"/>
              <a:t>Can results be generalized to a theoretical construct?</a:t>
            </a:r>
          </a:p>
          <a:p>
            <a:endParaRPr lang="en-US" dirty="0" smtClean="0"/>
          </a:p>
          <a:p>
            <a:r>
              <a:rPr lang="en-US" dirty="0" smtClean="0"/>
              <a:t>Threats</a:t>
            </a:r>
          </a:p>
          <a:p>
            <a:pPr lvl="1"/>
            <a:r>
              <a:rPr lang="en-US" dirty="0" smtClean="0"/>
              <a:t>Limits of Operational Definitions</a:t>
            </a:r>
          </a:p>
          <a:p>
            <a:pPr lvl="1"/>
            <a:r>
              <a:rPr lang="en-US" dirty="0" smtClean="0"/>
              <a:t>Time Frame Within Operational Definitions</a:t>
            </a:r>
          </a:p>
          <a:p>
            <a:pPr lvl="1"/>
            <a:r>
              <a:rPr lang="en-US" dirty="0" smtClean="0"/>
              <a:t>Multiple Treatment Interactions</a:t>
            </a:r>
          </a:p>
          <a:p>
            <a:pPr lvl="1"/>
            <a:r>
              <a:rPr lang="en-US" dirty="0" smtClean="0"/>
              <a:t>Experimental Bias</a:t>
            </a:r>
          </a:p>
          <a:p>
            <a:pPr lvl="1"/>
            <a:r>
              <a:rPr lang="en-US" dirty="0" smtClean="0"/>
              <a:t>Hawthorne Effect</a:t>
            </a:r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External Validity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090160"/>
          </a:xfrm>
        </p:spPr>
        <p:txBody>
          <a:bodyPr>
            <a:normAutofit/>
          </a:bodyPr>
          <a:lstStyle/>
          <a:p>
            <a:r>
              <a:rPr lang="en-US" dirty="0" smtClean="0"/>
              <a:t>Can results be generalized to other persons/settings/times?</a:t>
            </a:r>
          </a:p>
          <a:p>
            <a:endParaRPr lang="en-US" dirty="0" smtClean="0"/>
          </a:p>
          <a:p>
            <a:r>
              <a:rPr lang="en-US" dirty="0" smtClean="0"/>
              <a:t>Threats</a:t>
            </a:r>
          </a:p>
          <a:p>
            <a:pPr lvl="1"/>
            <a:r>
              <a:rPr lang="en-US" dirty="0" smtClean="0"/>
              <a:t>Interaction of treatment and selection</a:t>
            </a:r>
          </a:p>
          <a:p>
            <a:pPr lvl="1"/>
            <a:r>
              <a:rPr lang="en-US" dirty="0" smtClean="0"/>
              <a:t>Interaction of treatment and setting</a:t>
            </a:r>
          </a:p>
          <a:p>
            <a:pPr lvl="1"/>
            <a:r>
              <a:rPr lang="en-US" dirty="0" smtClean="0"/>
              <a:t>Interaction of treatment and history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325563"/>
          </a:xfrm>
        </p:spPr>
        <p:txBody>
          <a:bodyPr/>
          <a:lstStyle/>
          <a:p>
            <a:pPr eaLnBrk="1" hangingPunct="1"/>
            <a:r>
              <a:rPr lang="en-US" sz="4000" dirty="0" smtClean="0"/>
              <a:t>PTP 560</a:t>
            </a:r>
            <a:endParaRPr lang="en-US" dirty="0" smtClean="0"/>
          </a:p>
        </p:txBody>
      </p:sp>
      <p:sp>
        <p:nvSpPr>
          <p:cNvPr id="4099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1295400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dirty="0" smtClean="0"/>
              <a:t>Research Methods</a:t>
            </a:r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r>
              <a:rPr lang="en-US" dirty="0" smtClean="0"/>
              <a:t>Week 6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4100" name="Rectangle 7"/>
          <p:cNvSpPr txBox="1">
            <a:spLocks noChangeArrowheads="1"/>
          </p:cNvSpPr>
          <p:nvPr/>
        </p:nvSpPr>
        <p:spPr bwMode="auto">
          <a:xfrm>
            <a:off x="228600" y="53340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Calibri" pitchFamily="34" charset="0"/>
              </a:rPr>
              <a:t>Thomas Ruediger, </a:t>
            </a:r>
            <a:r>
              <a:rPr lang="en-US" sz="3200" dirty="0" smtClean="0">
                <a:latin typeface="Calibri" pitchFamily="34" charset="0"/>
              </a:rPr>
              <a:t>PT</a:t>
            </a:r>
            <a:endParaRPr lang="en-US" sz="32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en-US" sz="3200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</a:rPr>
              <a:t>Research Designs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</a:rPr>
              <a:t>Common Sources of Error  </a:t>
            </a:r>
          </a:p>
          <a:p>
            <a:pPr lvl="1"/>
            <a:r>
              <a:rPr lang="en-US" dirty="0">
                <a:latin typeface="Times New Roman" pitchFamily="18" charset="0"/>
              </a:rPr>
              <a:t>Experimental Bias</a:t>
            </a:r>
          </a:p>
          <a:p>
            <a:pPr lvl="2"/>
            <a:r>
              <a:rPr lang="en-US" dirty="0">
                <a:latin typeface="Times New Roman" pitchFamily="18" charset="0"/>
              </a:rPr>
              <a:t>Post Hoc Error </a:t>
            </a:r>
          </a:p>
          <a:p>
            <a:pPr lvl="3"/>
            <a:r>
              <a:rPr lang="en-US" dirty="0">
                <a:latin typeface="Times New Roman" pitchFamily="18" charset="0"/>
              </a:rPr>
              <a:t>Events that occur in sequence without cause &amp; effect</a:t>
            </a:r>
          </a:p>
          <a:p>
            <a:pPr lvl="3"/>
            <a:r>
              <a:rPr lang="en-US" dirty="0">
                <a:latin typeface="Times New Roman" pitchFamily="18" charset="0"/>
              </a:rPr>
              <a:t>Change related to coincidence; rival hypothesis</a:t>
            </a:r>
          </a:p>
          <a:p>
            <a:pPr lvl="3"/>
            <a:endParaRPr lang="en-US" dirty="0">
              <a:latin typeface="Times New Roman" pitchFamily="18" charset="0"/>
            </a:endParaRPr>
          </a:p>
          <a:p>
            <a:pPr lvl="2"/>
            <a:r>
              <a:rPr lang="en-US" dirty="0">
                <a:latin typeface="Times New Roman" pitchFamily="18" charset="0"/>
              </a:rPr>
              <a:t>Error of Misplaced Precision</a:t>
            </a:r>
          </a:p>
          <a:p>
            <a:pPr lvl="3"/>
            <a:r>
              <a:rPr lang="en-US" dirty="0">
                <a:latin typeface="Times New Roman" pitchFamily="18" charset="0"/>
              </a:rPr>
              <a:t>Statistical significance not clinically important</a:t>
            </a:r>
          </a:p>
          <a:p>
            <a:pPr lvl="3"/>
            <a:r>
              <a:rPr lang="en-US" dirty="0">
                <a:latin typeface="Times New Roman" pitchFamily="18" charset="0"/>
              </a:rPr>
              <a:t>Measuring blood pressure to the 0.001 mm Hg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</a:rPr>
              <a:t>Research Designs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</a:rPr>
              <a:t>Common Sources of Error  </a:t>
            </a:r>
          </a:p>
          <a:p>
            <a:pPr lvl="1"/>
            <a:r>
              <a:rPr lang="en-US" dirty="0">
                <a:latin typeface="Times New Roman" pitchFamily="18" charset="0"/>
              </a:rPr>
              <a:t>Experimental Bias</a:t>
            </a:r>
          </a:p>
          <a:p>
            <a:pPr lvl="2"/>
            <a:r>
              <a:rPr lang="en-US" dirty="0">
                <a:latin typeface="Times New Roman" pitchFamily="18" charset="0"/>
              </a:rPr>
              <a:t>“Typical” Case Studies </a:t>
            </a:r>
          </a:p>
          <a:p>
            <a:pPr lvl="3"/>
            <a:r>
              <a:rPr lang="en-US" dirty="0">
                <a:latin typeface="Times New Roman" pitchFamily="18" charset="0"/>
              </a:rPr>
              <a:t>Typically not typical </a:t>
            </a:r>
          </a:p>
          <a:p>
            <a:pPr lvl="3"/>
            <a:r>
              <a:rPr lang="en-US" dirty="0">
                <a:latin typeface="Times New Roman" pitchFamily="18" charset="0"/>
              </a:rPr>
              <a:t>Typically IDEAL</a:t>
            </a:r>
          </a:p>
          <a:p>
            <a:pPr lvl="3"/>
            <a:endParaRPr lang="en-US" dirty="0">
              <a:latin typeface="Times New Roman" pitchFamily="18" charset="0"/>
            </a:endParaRPr>
          </a:p>
          <a:p>
            <a:pPr lvl="2"/>
            <a:r>
              <a:rPr lang="en-US" dirty="0">
                <a:latin typeface="Times New Roman" pitchFamily="18" charset="0"/>
              </a:rPr>
              <a:t>The Law of the Instrument</a:t>
            </a:r>
          </a:p>
          <a:p>
            <a:pPr lvl="3"/>
            <a:r>
              <a:rPr lang="en-US" dirty="0">
                <a:latin typeface="Times New Roman" pitchFamily="18" charset="0"/>
              </a:rPr>
              <a:t>Always use the same instrument</a:t>
            </a:r>
          </a:p>
          <a:p>
            <a:pPr lvl="3"/>
            <a:r>
              <a:rPr lang="en-US" dirty="0">
                <a:latin typeface="Times New Roman" pitchFamily="18" charset="0"/>
              </a:rPr>
              <a:t>Always calibrate the instrument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Experimental Bias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2"/>
            <a:r>
              <a:rPr lang="en-US" sz="3800" dirty="0" smtClean="0">
                <a:latin typeface="Times New Roman" pitchFamily="18" charset="0"/>
              </a:rPr>
              <a:t>Halo </a:t>
            </a:r>
            <a:r>
              <a:rPr lang="en-US" sz="3800" dirty="0">
                <a:latin typeface="Times New Roman" pitchFamily="18" charset="0"/>
              </a:rPr>
              <a:t>Effect</a:t>
            </a:r>
          </a:p>
          <a:p>
            <a:pPr lvl="3"/>
            <a:r>
              <a:rPr lang="en-US" sz="3800" dirty="0">
                <a:latin typeface="Times New Roman" pitchFamily="18" charset="0"/>
              </a:rPr>
              <a:t>Irrelevant factors effect outcome favorably or unfavorably</a:t>
            </a:r>
          </a:p>
          <a:p>
            <a:pPr lvl="3"/>
            <a:r>
              <a:rPr lang="en-US" sz="3800" dirty="0">
                <a:latin typeface="Times New Roman" pitchFamily="18" charset="0"/>
              </a:rPr>
              <a:t>Ex: Health care worker with a favorable/unfavorable characteristic influences outcome of study</a:t>
            </a:r>
          </a:p>
          <a:p>
            <a:pPr marL="905256" lvl="2" indent="0">
              <a:buNone/>
            </a:pPr>
            <a:endParaRPr lang="en-US" sz="3800" dirty="0">
              <a:latin typeface="Times New Roman" pitchFamily="18" charset="0"/>
            </a:endParaRPr>
          </a:p>
          <a:p>
            <a:pPr lvl="2"/>
            <a:r>
              <a:rPr lang="en-US" sz="3800" dirty="0">
                <a:latin typeface="Times New Roman" pitchFamily="18" charset="0"/>
              </a:rPr>
              <a:t>Rating Errors</a:t>
            </a:r>
          </a:p>
          <a:p>
            <a:pPr lvl="3"/>
            <a:r>
              <a:rPr lang="en-US" sz="3800" dirty="0" smtClean="0">
                <a:latin typeface="Times New Roman" pitchFamily="18" charset="0"/>
              </a:rPr>
              <a:t>Over/Under/Central tendency raters</a:t>
            </a:r>
          </a:p>
          <a:p>
            <a:pPr lvl="1">
              <a:buNone/>
            </a:pPr>
            <a:endParaRPr lang="en-US" sz="3800" dirty="0" smtClean="0">
              <a:latin typeface="Times New Roman" pitchFamily="18" charset="0"/>
            </a:endParaRPr>
          </a:p>
          <a:p>
            <a:pPr lvl="2"/>
            <a:r>
              <a:rPr lang="en-US" sz="3800" dirty="0" smtClean="0">
                <a:latin typeface="Times New Roman" pitchFamily="18" charset="0"/>
              </a:rPr>
              <a:t>Hawthorne Effect</a:t>
            </a:r>
          </a:p>
          <a:p>
            <a:pPr lvl="3"/>
            <a:r>
              <a:rPr lang="en-US" sz="3800" dirty="0" smtClean="0">
                <a:latin typeface="Times New Roman" pitchFamily="18" charset="0"/>
              </a:rPr>
              <a:t>1920’s Hawthorne Plant of Western Electric</a:t>
            </a:r>
          </a:p>
          <a:p>
            <a:pPr lvl="3"/>
            <a:r>
              <a:rPr lang="en-US" sz="3800" dirty="0" smtClean="0">
                <a:latin typeface="Times New Roman" pitchFamily="18" charset="0"/>
              </a:rPr>
              <a:t> Productivity &amp; </a:t>
            </a:r>
            <a:r>
              <a:rPr lang="en-US" sz="3800" dirty="0" smtClean="0">
                <a:latin typeface="Times New Roman" pitchFamily="18" charset="0"/>
              </a:rPr>
              <a:t>efficiency</a:t>
            </a:r>
          </a:p>
          <a:p>
            <a:pPr lvl="3"/>
            <a:r>
              <a:rPr lang="en-US" sz="3800" dirty="0" smtClean="0">
                <a:latin typeface="Times New Roman" pitchFamily="18" charset="0"/>
              </a:rPr>
              <a:t>Factory that owners changed conditions for productivity</a:t>
            </a:r>
            <a:endParaRPr lang="en-US" sz="38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Experimental Bias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sz="2400" dirty="0" smtClean="0">
                <a:latin typeface="Times New Roman" pitchFamily="18" charset="0"/>
              </a:rPr>
              <a:t>“Self-Fulfilling Prophecy”</a:t>
            </a:r>
          </a:p>
          <a:p>
            <a:pPr lvl="3"/>
            <a:r>
              <a:rPr lang="en-US" sz="2400" dirty="0" smtClean="0">
                <a:latin typeface="Times New Roman" pitchFamily="18" charset="0"/>
              </a:rPr>
              <a:t>Find what researchers expect to find</a:t>
            </a:r>
          </a:p>
          <a:p>
            <a:pPr lvl="3"/>
            <a:endParaRPr lang="en-US" sz="2400" dirty="0" smtClean="0">
              <a:latin typeface="Times New Roman" pitchFamily="18" charset="0"/>
            </a:endParaRPr>
          </a:p>
          <a:p>
            <a:pPr lvl="2"/>
            <a:r>
              <a:rPr lang="en-US" sz="2400" dirty="0" smtClean="0">
                <a:latin typeface="Times New Roman" pitchFamily="18" charset="0"/>
              </a:rPr>
              <a:t>“John Henry” Effect</a:t>
            </a:r>
          </a:p>
          <a:p>
            <a:pPr lvl="3"/>
            <a:r>
              <a:rPr lang="en-US" sz="2400" dirty="0" smtClean="0">
                <a:latin typeface="Times New Roman" pitchFamily="18" charset="0"/>
              </a:rPr>
              <a:t>Control group discovers their status and outperforms experimental group</a:t>
            </a:r>
          </a:p>
          <a:p>
            <a:pPr lvl="3"/>
            <a:endParaRPr lang="en-US" sz="2400" dirty="0" smtClean="0">
              <a:latin typeface="Times New Roman" pitchFamily="18" charset="0"/>
            </a:endParaRPr>
          </a:p>
          <a:p>
            <a:pPr lvl="2"/>
            <a:r>
              <a:rPr lang="en-US" sz="2400" dirty="0" smtClean="0">
                <a:latin typeface="Times New Roman" pitchFamily="18" charset="0"/>
              </a:rPr>
              <a:t>Placebo Effect</a:t>
            </a:r>
          </a:p>
          <a:p>
            <a:pPr lvl="3"/>
            <a:r>
              <a:rPr lang="en-US" sz="2400" dirty="0" smtClean="0">
                <a:latin typeface="Times New Roman" pitchFamily="18" charset="0"/>
              </a:rPr>
              <a:t>True effect of intervention versus ‘suggestibility’</a:t>
            </a: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Types of Data</a:t>
            </a:r>
          </a:p>
          <a:p>
            <a:r>
              <a:rPr lang="en-US" dirty="0" smtClean="0"/>
              <a:t>Application of the ICF Model-clinical purpose</a:t>
            </a:r>
          </a:p>
          <a:p>
            <a:r>
              <a:rPr lang="en-US" dirty="0" smtClean="0"/>
              <a:t>Evidence Based Practice/ APTA Core Values</a:t>
            </a:r>
          </a:p>
          <a:p>
            <a:r>
              <a:rPr lang="en-US" dirty="0" smtClean="0"/>
              <a:t>IV/DV, labels, levels, intervention</a:t>
            </a:r>
          </a:p>
          <a:p>
            <a:r>
              <a:rPr lang="en-US" dirty="0" smtClean="0"/>
              <a:t>Single subject, multifactorial, </a:t>
            </a:r>
            <a:r>
              <a:rPr lang="en-US" dirty="0" err="1" smtClean="0"/>
              <a:t>etc</a:t>
            </a:r>
            <a:r>
              <a:rPr lang="en-US" dirty="0" smtClean="0"/>
              <a:t> know details about them level of strength in design (case report to RCT) </a:t>
            </a:r>
          </a:p>
          <a:p>
            <a:r>
              <a:rPr lang="en-US" dirty="0" smtClean="0"/>
              <a:t>Hypotheses</a:t>
            </a:r>
          </a:p>
          <a:p>
            <a:r>
              <a:rPr lang="en-US" dirty="0" smtClean="0"/>
              <a:t>Determinates of Power</a:t>
            </a:r>
          </a:p>
          <a:p>
            <a:r>
              <a:rPr lang="en-US" dirty="0" smtClean="0"/>
              <a:t>Steps in Research process</a:t>
            </a:r>
          </a:p>
          <a:p>
            <a:r>
              <a:rPr lang="en-US" dirty="0" smtClean="0"/>
              <a:t>Correlation/ Association=spearman rho, </a:t>
            </a:r>
          </a:p>
          <a:p>
            <a:pPr lvl="1"/>
            <a:r>
              <a:rPr lang="en-US" dirty="0" smtClean="0"/>
              <a:t>Inter vs. Intra</a:t>
            </a:r>
          </a:p>
          <a:p>
            <a:pPr lvl="1"/>
            <a:r>
              <a:rPr lang="en-US" dirty="0" smtClean="0"/>
              <a:t>MDD, statistical difference</a:t>
            </a:r>
          </a:p>
          <a:p>
            <a:pPr lvl="1"/>
            <a:r>
              <a:rPr lang="en-US" dirty="0" smtClean="0"/>
              <a:t>Reliability and Validity, Sources of Error</a:t>
            </a:r>
          </a:p>
          <a:p>
            <a:r>
              <a:rPr lang="en-US" dirty="0" smtClean="0"/>
              <a:t>No Research Articles</a:t>
            </a:r>
          </a:p>
          <a:p>
            <a:r>
              <a:rPr lang="en-US" dirty="0" smtClean="0"/>
              <a:t>Shapes of Distribution, skews, </a:t>
            </a:r>
          </a:p>
          <a:p>
            <a:r>
              <a:rPr lang="en-US" dirty="0" err="1" smtClean="0"/>
              <a:t>Levene’s</a:t>
            </a:r>
            <a:r>
              <a:rPr lang="en-US" dirty="0" smtClean="0"/>
              <a:t> Test, Mean’s difference, </a:t>
            </a:r>
          </a:p>
          <a:p>
            <a:r>
              <a:rPr lang="en-US" dirty="0" smtClean="0"/>
              <a:t>Specify and Sensitivity</a:t>
            </a:r>
            <a:r>
              <a:rPr lang="en-US" smtClean="0"/>
              <a:t>, Likelihood </a:t>
            </a:r>
            <a:r>
              <a:rPr lang="en-US" dirty="0" smtClean="0"/>
              <a:t>Ratios</a:t>
            </a:r>
          </a:p>
          <a:p>
            <a:endParaRPr lang="en-US" dirty="0" smtClean="0"/>
          </a:p>
          <a:p>
            <a:r>
              <a:rPr lang="en-US" dirty="0" smtClean="0"/>
              <a:t>Multiple Choice and Fill in the Blank (40 questions) Paper Exam 8am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620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6388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i="1" dirty="0" smtClean="0"/>
              <a:t>How can we generalize our study to the world?</a:t>
            </a:r>
          </a:p>
          <a:p>
            <a:pPr>
              <a:buNone/>
            </a:pPr>
            <a:r>
              <a:rPr lang="en-US" dirty="0" smtClean="0"/>
              <a:t>Our sample responses are representative of population!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Population</a:t>
            </a:r>
          </a:p>
          <a:p>
            <a:pPr lvl="1"/>
            <a:r>
              <a:rPr lang="en-US" dirty="0" smtClean="0"/>
              <a:t>All members</a:t>
            </a:r>
          </a:p>
          <a:p>
            <a:pPr lvl="1"/>
            <a:r>
              <a:rPr lang="en-US" dirty="0" smtClean="0"/>
              <a:t>All measurements possible</a:t>
            </a:r>
          </a:p>
          <a:p>
            <a:r>
              <a:rPr lang="en-US" dirty="0" smtClean="0"/>
              <a:t>Sample</a:t>
            </a:r>
          </a:p>
          <a:p>
            <a:pPr lvl="1"/>
            <a:r>
              <a:rPr lang="en-US" dirty="0" smtClean="0"/>
              <a:t>Subgroup of members</a:t>
            </a:r>
          </a:p>
          <a:p>
            <a:pPr lvl="1"/>
            <a:r>
              <a:rPr lang="en-US" dirty="0" smtClean="0"/>
              <a:t>Measurements actually taken</a:t>
            </a:r>
          </a:p>
          <a:p>
            <a:r>
              <a:rPr lang="en-US" dirty="0" smtClean="0"/>
              <a:t>Bias</a:t>
            </a:r>
          </a:p>
          <a:p>
            <a:pPr lvl="1"/>
            <a:r>
              <a:rPr lang="en-US" dirty="0" smtClean="0"/>
              <a:t>Conscious</a:t>
            </a:r>
          </a:p>
          <a:p>
            <a:pPr lvl="1"/>
            <a:r>
              <a:rPr lang="en-US" dirty="0" smtClean="0"/>
              <a:t>Unconscious (sub?)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8674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			     </a:t>
            </a:r>
            <a:r>
              <a:rPr lang="en-US" sz="4400" dirty="0" smtClean="0"/>
              <a:t>Target Population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		Accessible population</a:t>
            </a:r>
          </a:p>
          <a:p>
            <a:pPr>
              <a:buNone/>
            </a:pPr>
            <a:r>
              <a:rPr lang="en-US" dirty="0" smtClean="0"/>
              <a:t>					   </a:t>
            </a:r>
            <a:r>
              <a:rPr lang="en-US" sz="2000" dirty="0" smtClean="0"/>
              <a:t>Sample</a:t>
            </a:r>
            <a:endParaRPr lang="en-US" dirty="0" smtClean="0"/>
          </a:p>
          <a:p>
            <a:r>
              <a:rPr lang="en-US" dirty="0" smtClean="0"/>
              <a:t>Inclusion Criteria</a:t>
            </a:r>
          </a:p>
          <a:p>
            <a:pPr lvl="1"/>
            <a:r>
              <a:rPr lang="en-US" dirty="0" smtClean="0"/>
              <a:t>Trait of the Target or accessible population</a:t>
            </a:r>
          </a:p>
          <a:p>
            <a:pPr lvl="1"/>
            <a:r>
              <a:rPr lang="en-US" dirty="0" smtClean="0"/>
              <a:t>Qualifies someone as a subject</a:t>
            </a:r>
          </a:p>
          <a:p>
            <a:pPr lvl="1"/>
            <a:r>
              <a:rPr lang="en-US" dirty="0" smtClean="0"/>
              <a:t>Restrictions here will limit ability to generalize</a:t>
            </a:r>
          </a:p>
          <a:p>
            <a:r>
              <a:rPr lang="en-US" dirty="0" smtClean="0"/>
              <a:t>Exclusion Criteria</a:t>
            </a:r>
          </a:p>
          <a:p>
            <a:pPr lvl="1"/>
            <a:r>
              <a:rPr lang="en-US" dirty="0" smtClean="0"/>
              <a:t>Precludes someone being a subject</a:t>
            </a:r>
          </a:p>
          <a:p>
            <a:pPr lvl="1"/>
            <a:r>
              <a:rPr lang="en-US" dirty="0" smtClean="0"/>
              <a:t>Excluded because they may interfere with interpreting findings</a:t>
            </a:r>
          </a:p>
          <a:p>
            <a:r>
              <a:rPr lang="en-US" dirty="0" smtClean="0"/>
              <a:t>Selection	</a:t>
            </a:r>
          </a:p>
          <a:p>
            <a:pPr lvl="1"/>
            <a:r>
              <a:rPr lang="en-US" dirty="0" smtClean="0"/>
              <a:t>Plan </a:t>
            </a:r>
          </a:p>
          <a:p>
            <a:pPr lvl="1"/>
            <a:r>
              <a:rPr lang="en-US" dirty="0" smtClean="0"/>
              <a:t>Fig 8.2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4343400" y="1371600"/>
            <a:ext cx="45719" cy="2286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4373881" y="1828800"/>
            <a:ext cx="45719" cy="2286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Sampling Techniques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Probability</a:t>
            </a:r>
          </a:p>
          <a:p>
            <a:pPr lvl="1"/>
            <a:r>
              <a:rPr lang="en-US" dirty="0" smtClean="0"/>
              <a:t>Everyone in the population has an equal chance of being selected</a:t>
            </a:r>
            <a:endParaRPr lang="en-US" dirty="0" smtClean="0"/>
          </a:p>
          <a:p>
            <a:pPr lvl="1"/>
            <a:r>
              <a:rPr lang="en-US" dirty="0" smtClean="0"/>
              <a:t>Through random selection</a:t>
            </a:r>
          </a:p>
          <a:p>
            <a:pPr lvl="1"/>
            <a:r>
              <a:rPr lang="en-US" dirty="0" smtClean="0"/>
              <a:t>Not the same as random assignment</a:t>
            </a:r>
          </a:p>
          <a:p>
            <a:pPr lvl="1"/>
            <a:r>
              <a:rPr lang="en-US" dirty="0" smtClean="0"/>
              <a:t>Every member has equal chance of being selected</a:t>
            </a:r>
          </a:p>
          <a:p>
            <a:pPr lvl="1"/>
            <a:r>
              <a:rPr lang="en-US" dirty="0" smtClean="0"/>
              <a:t>Considered (but not guaranteed to be) representative</a:t>
            </a:r>
          </a:p>
          <a:p>
            <a:pPr lvl="1"/>
            <a:r>
              <a:rPr lang="en-US" dirty="0" smtClean="0"/>
              <a:t>Allows estimate of sampling error</a:t>
            </a:r>
          </a:p>
          <a:p>
            <a:pPr lvl="2" algn="ctr">
              <a:buNone/>
            </a:pPr>
            <a:r>
              <a:rPr lang="en-US" dirty="0" smtClean="0"/>
              <a:t>The difference between population average and sample average</a:t>
            </a:r>
          </a:p>
          <a:p>
            <a:pPr lvl="2">
              <a:buNone/>
            </a:pPr>
            <a:endParaRPr lang="en-US" dirty="0" smtClean="0"/>
          </a:p>
          <a:p>
            <a:r>
              <a:rPr lang="en-US" dirty="0" smtClean="0"/>
              <a:t>Non-probability</a:t>
            </a:r>
          </a:p>
          <a:p>
            <a:pPr lvl="1"/>
            <a:r>
              <a:rPr lang="en-US" dirty="0" smtClean="0"/>
              <a:t>Non-random methods</a:t>
            </a:r>
          </a:p>
          <a:p>
            <a:pPr lvl="1"/>
            <a:r>
              <a:rPr lang="en-US" dirty="0" smtClean="0"/>
              <a:t>Limits ability to generalize outcomes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Probability Sampling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638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Simple random</a:t>
            </a:r>
          </a:p>
          <a:p>
            <a:pPr lvl="1"/>
            <a:r>
              <a:rPr lang="en-US" dirty="0" smtClean="0"/>
              <a:t>Also known as sampling without replacement</a:t>
            </a:r>
          </a:p>
          <a:p>
            <a:pPr lvl="1"/>
            <a:r>
              <a:rPr lang="en-US" dirty="0" smtClean="0"/>
              <a:t>Table of random numbers (Table 8.1)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Systematic </a:t>
            </a:r>
          </a:p>
          <a:p>
            <a:pPr lvl="1"/>
            <a:r>
              <a:rPr lang="en-US" dirty="0" smtClean="0"/>
              <a:t>Every 2</a:t>
            </a:r>
            <a:r>
              <a:rPr lang="en-US" baseline="30000" dirty="0" smtClean="0"/>
              <a:t>nd</a:t>
            </a:r>
            <a:r>
              <a:rPr lang="en-US" dirty="0" smtClean="0"/>
              <a:t> one, every other person, etc.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Stratified random</a:t>
            </a:r>
          </a:p>
          <a:p>
            <a:pPr lvl="1"/>
            <a:r>
              <a:rPr lang="en-US" dirty="0" smtClean="0"/>
              <a:t>Subsets (strata) established</a:t>
            </a:r>
          </a:p>
          <a:p>
            <a:pPr lvl="1"/>
            <a:r>
              <a:rPr lang="en-US" dirty="0" smtClean="0"/>
              <a:t>Random selection from the strata</a:t>
            </a:r>
          </a:p>
          <a:p>
            <a:pPr lvl="1"/>
            <a:r>
              <a:rPr lang="en-US" dirty="0" smtClean="0"/>
              <a:t>May also be </a:t>
            </a:r>
            <a:r>
              <a:rPr lang="en-US" dirty="0" smtClean="0"/>
              <a:t>proportional to amount in population.</a:t>
            </a:r>
            <a:endParaRPr lang="en-US" dirty="0" smtClean="0"/>
          </a:p>
          <a:p>
            <a:pPr lvl="1"/>
            <a:r>
              <a:rPr lang="en-US" dirty="0" smtClean="0"/>
              <a:t>May be more representative than </a:t>
            </a:r>
            <a:r>
              <a:rPr lang="en-US" dirty="0" smtClean="0"/>
              <a:t>random</a:t>
            </a:r>
          </a:p>
          <a:p>
            <a:pPr lvl="2"/>
            <a:r>
              <a:rPr lang="en-US" dirty="0" smtClean="0"/>
              <a:t>Grade in Class, Age, Fitness level. 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Probability Sampling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638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Disproportional</a:t>
            </a:r>
          </a:p>
          <a:p>
            <a:pPr lvl="1"/>
            <a:r>
              <a:rPr lang="en-US" dirty="0" smtClean="0"/>
              <a:t>Select random samples of appropriate size</a:t>
            </a:r>
          </a:p>
          <a:p>
            <a:pPr lvl="1"/>
            <a:r>
              <a:rPr lang="en-US" dirty="0" smtClean="0"/>
              <a:t>Correct it with proportional </a:t>
            </a:r>
            <a:r>
              <a:rPr lang="en-US" dirty="0" smtClean="0"/>
              <a:t>weighting</a:t>
            </a:r>
          </a:p>
          <a:p>
            <a:pPr lvl="2"/>
            <a:r>
              <a:rPr lang="en-US" dirty="0" smtClean="0"/>
              <a:t>Allows us to use a smaller sample size to project to the a larger population, through proportional weighting.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Cluster</a:t>
            </a:r>
          </a:p>
          <a:p>
            <a:pPr lvl="1"/>
            <a:r>
              <a:rPr lang="en-US" dirty="0" smtClean="0"/>
              <a:t>Successive random sampling</a:t>
            </a:r>
          </a:p>
          <a:p>
            <a:pPr lvl="1"/>
            <a:r>
              <a:rPr lang="en-US" dirty="0" smtClean="0"/>
              <a:t>Convenient and efficient</a:t>
            </a:r>
          </a:p>
          <a:p>
            <a:pPr lvl="1">
              <a:buNone/>
            </a:pPr>
            <a:r>
              <a:rPr lang="en-US" dirty="0" smtClean="0"/>
              <a:t>…………….BUT, increased sampling error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Example</a:t>
            </a:r>
          </a:p>
          <a:p>
            <a:pPr lvl="2"/>
            <a:r>
              <a:rPr lang="en-US" dirty="0" smtClean="0"/>
              <a:t>Area probability sampling</a:t>
            </a:r>
          </a:p>
          <a:p>
            <a:pPr lvl="2"/>
            <a:r>
              <a:rPr lang="en-US" dirty="0" smtClean="0"/>
              <a:t>Random digit dialing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Non-Probability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Convenience</a:t>
            </a:r>
          </a:p>
          <a:p>
            <a:pPr lvl="1"/>
            <a:r>
              <a:rPr lang="en-US" dirty="0" smtClean="0"/>
              <a:t>Also known as accidental sample</a:t>
            </a:r>
          </a:p>
          <a:p>
            <a:pPr lvl="1"/>
            <a:r>
              <a:rPr lang="en-US" dirty="0" smtClean="0"/>
              <a:t>Consecutive sampling is common method</a:t>
            </a:r>
          </a:p>
          <a:p>
            <a:pPr lvl="1"/>
            <a:r>
              <a:rPr lang="en-US" dirty="0" smtClean="0"/>
              <a:t>Self selection is a major limitation</a:t>
            </a:r>
          </a:p>
          <a:p>
            <a:r>
              <a:rPr lang="en-US" dirty="0" smtClean="0"/>
              <a:t>Quota</a:t>
            </a:r>
          </a:p>
          <a:p>
            <a:pPr lvl="1"/>
            <a:r>
              <a:rPr lang="en-US" dirty="0" smtClean="0"/>
              <a:t>Enroll </a:t>
            </a:r>
            <a:r>
              <a:rPr lang="en-US" dirty="0" smtClean="0"/>
              <a:t>subjects (Ex: selecting by decade, fill up quota) </a:t>
            </a:r>
            <a:endParaRPr lang="en-US" dirty="0" smtClean="0"/>
          </a:p>
          <a:p>
            <a:pPr lvl="1"/>
            <a:r>
              <a:rPr lang="en-US" dirty="0" smtClean="0"/>
              <a:t>Stop for certain strata when they are represented</a:t>
            </a:r>
          </a:p>
          <a:p>
            <a:r>
              <a:rPr lang="en-US" dirty="0" smtClean="0"/>
              <a:t>Purposive</a:t>
            </a:r>
          </a:p>
          <a:p>
            <a:pPr lvl="1"/>
            <a:r>
              <a:rPr lang="en-US" dirty="0" smtClean="0"/>
              <a:t>Hand picked by criteria</a:t>
            </a:r>
          </a:p>
          <a:p>
            <a:pPr lvl="1"/>
            <a:r>
              <a:rPr lang="en-US" dirty="0" smtClean="0"/>
              <a:t>Prone to bias</a:t>
            </a:r>
          </a:p>
          <a:p>
            <a:r>
              <a:rPr lang="en-US" dirty="0" smtClean="0"/>
              <a:t>Snowball</a:t>
            </a:r>
          </a:p>
          <a:p>
            <a:pPr lvl="1"/>
            <a:r>
              <a:rPr lang="en-US" dirty="0" smtClean="0"/>
              <a:t>Chain-referral: friends talk to friends</a:t>
            </a: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Recruitment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638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Feasibility issues can be daunting</a:t>
            </a:r>
          </a:p>
          <a:p>
            <a:r>
              <a:rPr lang="en-US" dirty="0" smtClean="0"/>
              <a:t>Advertisements</a:t>
            </a:r>
          </a:p>
          <a:p>
            <a:r>
              <a:rPr lang="en-US" dirty="0" smtClean="0"/>
              <a:t>Other healthcare providers/institutions</a:t>
            </a:r>
          </a:p>
          <a:p>
            <a:r>
              <a:rPr lang="en-US" dirty="0" smtClean="0"/>
              <a:t>Track and report</a:t>
            </a:r>
          </a:p>
          <a:p>
            <a:pPr lvl="1"/>
            <a:r>
              <a:rPr lang="en-US" dirty="0" smtClean="0"/>
              <a:t>Screened for eligibility</a:t>
            </a:r>
          </a:p>
          <a:p>
            <a:pPr lvl="1"/>
            <a:r>
              <a:rPr lang="en-US" dirty="0" smtClean="0"/>
              <a:t>Number actually eligible</a:t>
            </a:r>
          </a:p>
          <a:p>
            <a:pPr lvl="1"/>
            <a:r>
              <a:rPr lang="en-US" dirty="0" smtClean="0"/>
              <a:t>Number enrolled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7030A0"/>
                </a:solidFill>
              </a:rPr>
              <a:t>POWER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“The ability to find significant differences when they exist”</a:t>
            </a:r>
          </a:p>
          <a:p>
            <a:pPr lvl="1"/>
            <a:r>
              <a:rPr lang="en-US" dirty="0" smtClean="0"/>
              <a:t>Important to know </a:t>
            </a:r>
            <a:r>
              <a:rPr lang="en-US" i="1" dirty="0" smtClean="0"/>
              <a:t>a priori</a:t>
            </a:r>
            <a:r>
              <a:rPr lang="en-US" dirty="0" smtClean="0"/>
              <a:t> to get appropriate sample </a:t>
            </a:r>
            <a:r>
              <a:rPr lang="en-US" dirty="0" smtClean="0"/>
              <a:t>size</a:t>
            </a:r>
          </a:p>
          <a:p>
            <a:pPr lvl="2"/>
            <a:r>
              <a:rPr lang="en-US" dirty="0" smtClean="0"/>
              <a:t>Higher alpha level</a:t>
            </a:r>
          </a:p>
          <a:p>
            <a:pPr lvl="2"/>
            <a:r>
              <a:rPr lang="en-US" dirty="0" smtClean="0"/>
              <a:t>Increase Sample Size</a:t>
            </a:r>
            <a:endParaRPr lang="en-US" dirty="0"/>
          </a:p>
          <a:p>
            <a:pPr lvl="2"/>
            <a:r>
              <a:rPr lang="en-US" dirty="0" smtClean="0"/>
              <a:t>Estimate Effect Size, compared to chart (30 typically the best per group)</a:t>
            </a:r>
          </a:p>
          <a:p>
            <a:pPr marL="914400" lvl="2" indent="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</TotalTime>
  <Words>1127</Words>
  <Application>Microsoft Office PowerPoint</Application>
  <PresentationFormat>On-screen Show (4:3)</PresentationFormat>
  <Paragraphs>279</Paragraphs>
  <Slides>24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PTP 560</vt:lpstr>
      <vt:lpstr>Sampling</vt:lpstr>
      <vt:lpstr>Sampling</vt:lpstr>
      <vt:lpstr>Sampling Techniques </vt:lpstr>
      <vt:lpstr>Probability Sampling </vt:lpstr>
      <vt:lpstr>Probability Sampling </vt:lpstr>
      <vt:lpstr>Non-Probability Sampling</vt:lpstr>
      <vt:lpstr>Recruitment</vt:lpstr>
      <vt:lpstr>Validity in Experimental Design</vt:lpstr>
      <vt:lpstr>Handling incomplete (or lost) data</vt:lpstr>
      <vt:lpstr>Validity in Experimental Design</vt:lpstr>
      <vt:lpstr>Controlling Inter-subject Differences</vt:lpstr>
      <vt:lpstr>Threats to validity</vt:lpstr>
      <vt:lpstr>Statistical Conclusion Validity</vt:lpstr>
      <vt:lpstr>Internal Validity</vt:lpstr>
      <vt:lpstr>Internal Validity</vt:lpstr>
      <vt:lpstr>Construct Validity</vt:lpstr>
      <vt:lpstr>External Validity</vt:lpstr>
      <vt:lpstr>Research Designs</vt:lpstr>
      <vt:lpstr>Research Designs</vt:lpstr>
      <vt:lpstr>Experimental Bias</vt:lpstr>
      <vt:lpstr>Experimental Bias</vt:lpstr>
      <vt:lpstr>EXAM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SWEET, CHRISTINA</dc:creator>
  <cp:lastModifiedBy>SWEET, CHRISTINA</cp:lastModifiedBy>
  <cp:revision>53</cp:revision>
  <dcterms:created xsi:type="dcterms:W3CDTF">2006-08-16T00:00:00Z</dcterms:created>
  <dcterms:modified xsi:type="dcterms:W3CDTF">2012-02-16T14:50:16Z</dcterms:modified>
</cp:coreProperties>
</file>