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8" r:id="rId2"/>
    <p:sldId id="400" r:id="rId3"/>
    <p:sldId id="386" r:id="rId4"/>
    <p:sldId id="393" r:id="rId5"/>
    <p:sldId id="392" r:id="rId6"/>
    <p:sldId id="396" r:id="rId7"/>
    <p:sldId id="387" r:id="rId8"/>
    <p:sldId id="388" r:id="rId9"/>
    <p:sldId id="397" r:id="rId10"/>
    <p:sldId id="389" r:id="rId11"/>
    <p:sldId id="398" r:id="rId12"/>
    <p:sldId id="390" r:id="rId13"/>
    <p:sldId id="399" r:id="rId14"/>
    <p:sldId id="40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03" autoAdjust="0"/>
    <p:restoredTop sz="82771" autoAdjust="0"/>
  </p:normalViewPr>
  <p:slideViewPr>
    <p:cSldViewPr>
      <p:cViewPr varScale="1">
        <p:scale>
          <a:sx n="60" d="100"/>
          <a:sy n="60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48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DC007-BDE8-42F6-9426-2B4C3D0A5304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207D4-CBD4-49FB-98D0-E21B8BBAF8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080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FB5BC-1028-4798-A7FC-4F8C20821662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3D239-6A44-41CE-8394-700A1EEFF3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3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BF0D39-F673-4D07-AC4E-26980C40D9D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Set up for “Null Hypothesis” </a:t>
            </a:r>
          </a:p>
          <a:p>
            <a:r>
              <a:rPr lang="en-US" dirty="0" smtClean="0"/>
              <a:t>Alpha</a:t>
            </a:r>
            <a:r>
              <a:rPr lang="en-US" baseline="0" dirty="0" smtClean="0"/>
              <a:t> level: risk acceptance, 5% chance of making a type I error</a:t>
            </a:r>
          </a:p>
          <a:p>
            <a:r>
              <a:rPr lang="en-US" baseline="0" dirty="0" smtClean="0"/>
              <a:t>	-raise and alpha level to make it easier to find a difference, but bigger acceptance of type I error</a:t>
            </a:r>
          </a:p>
          <a:p>
            <a:r>
              <a:rPr lang="en-US" baseline="0" dirty="0" smtClean="0"/>
              <a:t>	-Raising our alpha level, increases our power. </a:t>
            </a:r>
          </a:p>
          <a:p>
            <a:r>
              <a:rPr lang="en-US" baseline="0" dirty="0" smtClean="0"/>
              <a:t>Power: 80% is common, </a:t>
            </a:r>
          </a:p>
          <a:p>
            <a:r>
              <a:rPr lang="en-US" baseline="0" dirty="0" smtClean="0"/>
              <a:t>	If 80% power than we have a 20% risk of type II error.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C=false negative</a:t>
            </a:r>
          </a:p>
          <a:p>
            <a:r>
              <a:rPr lang="en-US" baseline="0" dirty="0" smtClean="0"/>
              <a:t>B=</a:t>
            </a:r>
            <a:r>
              <a:rPr lang="en-US" baseline="0" dirty="0" err="1" smtClean="0"/>
              <a:t>fasle</a:t>
            </a:r>
            <a:r>
              <a:rPr lang="en-US" baseline="0" smtClean="0"/>
              <a:t> positive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33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4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11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543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860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01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836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84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8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3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22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122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13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ta.org/AM/Template.cfm?Section=Research&amp;Template=/MembersOnly.cfm&amp;ContentID=32251" TargetMode="External"/><Relationship Id="rId2" Type="http://schemas.openxmlformats.org/officeDocument/2006/relationships/hyperlink" Target="http://www.hookedonevidence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3255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PTP 560</a:t>
            </a:r>
            <a:endParaRPr lang="en-US" dirty="0" smtClean="0"/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/>
          <a:lstStyle/>
          <a:p>
            <a:pPr eaLnBrk="1" hangingPunct="1"/>
            <a:r>
              <a:rPr lang="en-US" dirty="0" smtClean="0"/>
              <a:t>Research Methods</a:t>
            </a:r>
          </a:p>
          <a:p>
            <a:pPr lvl="1"/>
            <a:r>
              <a:rPr lang="en-US" dirty="0" smtClean="0"/>
              <a:t>Week 13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100" name="Rectangle 7"/>
          <p:cNvSpPr txBox="1">
            <a:spLocks noChangeArrowheads="1"/>
          </p:cNvSpPr>
          <p:nvPr/>
        </p:nvSpPr>
        <p:spPr bwMode="auto">
          <a:xfrm>
            <a:off x="228600" y="5334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Calibri" pitchFamily="34" charset="0"/>
              </a:rPr>
              <a:t>Thomas Ruediger</a:t>
            </a:r>
            <a:r>
              <a:rPr lang="en-US" sz="3200">
                <a:latin typeface="Calibri" pitchFamily="34" charset="0"/>
              </a:rPr>
              <a:t>, </a:t>
            </a:r>
            <a:r>
              <a:rPr lang="en-US" sz="3200" smtClean="0">
                <a:latin typeface="Calibri" pitchFamily="34" charset="0"/>
              </a:rPr>
              <a:t>PT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Reporting 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839200" cy="5638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Select a Journal</a:t>
            </a:r>
          </a:p>
          <a:p>
            <a:pPr lvl="1"/>
            <a:r>
              <a:rPr lang="en-US" dirty="0" smtClean="0"/>
              <a:t>Who do you want to know about your results?</a:t>
            </a:r>
          </a:p>
          <a:p>
            <a:pPr lvl="1"/>
            <a:r>
              <a:rPr lang="en-US" dirty="0" smtClean="0"/>
              <a:t>Can you publish there?</a:t>
            </a:r>
          </a:p>
          <a:p>
            <a:pPr lvl="1"/>
            <a:r>
              <a:rPr lang="en-US" dirty="0" smtClean="0"/>
              <a:t>What are the Journal’s priorities?</a:t>
            </a:r>
          </a:p>
          <a:p>
            <a:r>
              <a:rPr lang="en-US" dirty="0" smtClean="0"/>
              <a:t>Structure</a:t>
            </a:r>
          </a:p>
          <a:p>
            <a:pPr lvl="1"/>
            <a:r>
              <a:rPr lang="en-US" dirty="0" smtClean="0"/>
              <a:t>Title</a:t>
            </a:r>
          </a:p>
          <a:p>
            <a:pPr lvl="1"/>
            <a:r>
              <a:rPr lang="en-US" dirty="0" smtClean="0"/>
              <a:t>Abstract</a:t>
            </a:r>
          </a:p>
          <a:p>
            <a:pPr lvl="1"/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Method</a:t>
            </a:r>
          </a:p>
          <a:p>
            <a:pPr lvl="2"/>
            <a:r>
              <a:rPr lang="en-US" dirty="0" smtClean="0"/>
              <a:t>Design</a:t>
            </a:r>
          </a:p>
          <a:p>
            <a:pPr lvl="2"/>
            <a:r>
              <a:rPr lang="en-US" dirty="0" smtClean="0"/>
              <a:t>Subject selection</a:t>
            </a:r>
          </a:p>
          <a:p>
            <a:pPr lvl="2"/>
            <a:r>
              <a:rPr lang="en-US" dirty="0" smtClean="0"/>
              <a:t>Subjects description</a:t>
            </a:r>
          </a:p>
          <a:p>
            <a:pPr lvl="2"/>
            <a:r>
              <a:rPr lang="en-US" dirty="0" smtClean="0"/>
              <a:t>Measurements</a:t>
            </a:r>
          </a:p>
          <a:p>
            <a:pPr lvl="2"/>
            <a:r>
              <a:rPr lang="en-US" dirty="0" smtClean="0"/>
              <a:t>Data analysis procedures</a:t>
            </a:r>
          </a:p>
          <a:p>
            <a:pPr lvl="1"/>
            <a:r>
              <a:rPr lang="en-US" dirty="0" smtClean="0"/>
              <a:t>Results</a:t>
            </a:r>
          </a:p>
          <a:p>
            <a:pPr lvl="2"/>
            <a:r>
              <a:rPr lang="en-US" dirty="0" smtClean="0"/>
              <a:t>Emphasize the variables of interest in narrative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Discussion: why we saw what we saw.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Cited Literature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Writing Style</a:t>
            </a:r>
          </a:p>
          <a:p>
            <a:pPr lvl="1"/>
            <a:r>
              <a:rPr lang="en-US" dirty="0" smtClean="0"/>
              <a:t>People first</a:t>
            </a:r>
          </a:p>
          <a:p>
            <a:pPr lvl="2"/>
            <a:r>
              <a:rPr lang="en-US" dirty="0" smtClean="0"/>
              <a:t>People with….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Suggest active voice</a:t>
            </a:r>
          </a:p>
          <a:p>
            <a:pPr lvl="2"/>
            <a:r>
              <a:rPr lang="en-US" dirty="0" smtClean="0"/>
              <a:t>Exceptions</a:t>
            </a:r>
          </a:p>
          <a:p>
            <a:pPr lvl="3"/>
            <a:r>
              <a:rPr lang="en-US" dirty="0" smtClean="0"/>
              <a:t>When it distracts from the event being reported</a:t>
            </a:r>
          </a:p>
          <a:p>
            <a:pPr lvl="3"/>
            <a:r>
              <a:rPr lang="en-US" dirty="0" smtClean="0"/>
              <a:t>Calling unnecessary attention to the </a:t>
            </a:r>
            <a:r>
              <a:rPr lang="en-US" dirty="0" smtClean="0"/>
              <a:t>authors</a:t>
            </a:r>
          </a:p>
          <a:p>
            <a:pPr lvl="3"/>
            <a:r>
              <a:rPr lang="en-US" dirty="0" smtClean="0"/>
              <a:t>Pt. did, We did, the results showed instead of = “I did” </a:t>
            </a:r>
          </a:p>
          <a:p>
            <a:pPr lvl="3"/>
            <a:r>
              <a:rPr lang="en-US" dirty="0" smtClean="0"/>
              <a:t>Subject, verb, object, period with citation. 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Keep it simple, not flowery</a:t>
            </a:r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Evaluating 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Validity</a:t>
            </a:r>
            <a:r>
              <a:rPr lang="en-US" dirty="0" smtClean="0"/>
              <a:t> of the </a:t>
            </a:r>
            <a:r>
              <a:rPr lang="en-US" dirty="0" smtClean="0"/>
              <a:t>study</a:t>
            </a:r>
          </a:p>
          <a:p>
            <a:pPr lvl="1"/>
            <a:r>
              <a:rPr lang="en-US" dirty="0" smtClean="0"/>
              <a:t>Want to know validity, to know if it is useful for the patient. </a:t>
            </a:r>
            <a:endParaRPr lang="en-US" dirty="0" smtClean="0"/>
          </a:p>
          <a:p>
            <a:pPr lvl="1"/>
            <a:r>
              <a:rPr lang="en-US" dirty="0" smtClean="0"/>
              <a:t>Who were the subjects?</a:t>
            </a:r>
          </a:p>
          <a:p>
            <a:pPr lvl="1"/>
            <a:r>
              <a:rPr lang="en-US" dirty="0" smtClean="0"/>
              <a:t>Can the results be generalized 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Importance of the intervention effects</a:t>
            </a:r>
          </a:p>
          <a:p>
            <a:pPr lvl="1"/>
            <a:r>
              <a:rPr lang="en-US" dirty="0" smtClean="0"/>
              <a:t>Statistically significant?</a:t>
            </a:r>
          </a:p>
          <a:p>
            <a:pPr lvl="1"/>
            <a:r>
              <a:rPr lang="en-US" dirty="0" smtClean="0"/>
              <a:t>MCID</a:t>
            </a:r>
            <a:r>
              <a:rPr lang="en-US" dirty="0" smtClean="0"/>
              <a:t>? Clinically important. </a:t>
            </a:r>
            <a:endParaRPr lang="en-US" dirty="0" smtClean="0"/>
          </a:p>
          <a:p>
            <a:pPr lvl="1"/>
            <a:r>
              <a:rPr lang="en-US" dirty="0" smtClean="0"/>
              <a:t>If negative, was power reported</a:t>
            </a:r>
          </a:p>
          <a:p>
            <a:endParaRPr lang="en-US" dirty="0" smtClean="0"/>
          </a:p>
          <a:p>
            <a:r>
              <a:rPr lang="en-US" dirty="0" smtClean="0"/>
              <a:t>Can I use it for my patient?</a:t>
            </a:r>
          </a:p>
          <a:p>
            <a:pPr lvl="1"/>
            <a:r>
              <a:rPr lang="en-US" dirty="0" smtClean="0"/>
              <a:t>Critically Appraised Topic (CAT)</a:t>
            </a:r>
          </a:p>
          <a:p>
            <a:pPr lvl="2"/>
            <a:r>
              <a:rPr lang="en-US" dirty="0" smtClean="0"/>
              <a:t>Alternative to systematic Review</a:t>
            </a:r>
          </a:p>
          <a:p>
            <a:pPr lvl="2"/>
            <a:r>
              <a:rPr lang="en-US" dirty="0" smtClean="0"/>
              <a:t>Popular to summarize literature on focused clinical questions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1676400"/>
            <a:ext cx="1966913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95800" y="1676400"/>
            <a:ext cx="19050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3733800"/>
            <a:ext cx="19050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4601" y="3733800"/>
            <a:ext cx="19812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198" name="TextBox 8"/>
          <p:cNvSpPr txBox="1">
            <a:spLocks noChangeArrowheads="1"/>
          </p:cNvSpPr>
          <p:nvPr/>
        </p:nvSpPr>
        <p:spPr bwMode="auto">
          <a:xfrm>
            <a:off x="3773488" y="152400"/>
            <a:ext cx="12109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  <a:latin typeface="Calibri" pitchFamily="34" charset="0"/>
              </a:rPr>
              <a:t>Truth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629400" y="1828800"/>
            <a:ext cx="221906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</a:rPr>
              <a:t>Determinants of power?</a:t>
            </a:r>
          </a:p>
          <a:p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</a:rPr>
              <a:t>1. Effect Size (INC)</a:t>
            </a:r>
            <a:endParaRPr lang="en-US" sz="1600" dirty="0" smtClean="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</a:rPr>
              <a:t>2</a:t>
            </a:r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</a:rPr>
              <a:t>.  Sample Size (INC)</a:t>
            </a:r>
            <a:endParaRPr lang="en-US" sz="1600" dirty="0" smtClean="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</a:rPr>
              <a:t>3 . Variance (DEC)</a:t>
            </a:r>
            <a:endParaRPr lang="en-US" sz="1600" dirty="0" smtClean="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</a:rPr>
              <a:t>4</a:t>
            </a:r>
            <a:r>
              <a:rPr lang="en-US" sz="1600" dirty="0" smtClean="0">
                <a:solidFill>
                  <a:srgbClr val="00B050"/>
                </a:solidFill>
                <a:latin typeface="Calibri" pitchFamily="34" charset="0"/>
              </a:rPr>
              <a:t>. Alpha Level (INC) </a:t>
            </a:r>
            <a:endParaRPr lang="en-US" sz="16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51297" y="4209870"/>
            <a:ext cx="16719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 pitchFamily="34" charset="0"/>
              </a:rPr>
              <a:t>Fail to reject H</a:t>
            </a:r>
            <a:r>
              <a:rPr lang="en-US" baseline="-25000" dirty="0" smtClean="0">
                <a:solidFill>
                  <a:prstClr val="black"/>
                </a:solidFill>
                <a:latin typeface="Calibri" pitchFamily="34" charset="0"/>
              </a:rPr>
              <a:t>o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</a:p>
          <a:p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i="1" dirty="0" smtClean="0">
                <a:solidFill>
                  <a:srgbClr val="FF0000"/>
                </a:solidFill>
                <a:latin typeface="Calibri" pitchFamily="34" charset="0"/>
              </a:rPr>
              <a:t>Saying there is </a:t>
            </a:r>
          </a:p>
          <a:p>
            <a:r>
              <a:rPr lang="en-US" i="1" dirty="0" smtClean="0">
                <a:solidFill>
                  <a:srgbClr val="FF0000"/>
                </a:solidFill>
                <a:latin typeface="Calibri" pitchFamily="34" charset="0"/>
              </a:rPr>
              <a:t>no difference</a:t>
            </a:r>
            <a:endParaRPr lang="en-US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644154" y="1752600"/>
            <a:ext cx="17754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l-GR" b="1" dirty="0" smtClean="0">
                <a:solidFill>
                  <a:srgbClr val="FF0000"/>
                </a:solidFill>
                <a:latin typeface="Calibri" pitchFamily="34" charset="0"/>
              </a:rPr>
              <a:t>α</a:t>
            </a:r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Type  I error</a:t>
            </a:r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648200" y="1792069"/>
            <a:ext cx="1600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92D050"/>
                </a:solidFill>
                <a:latin typeface="Calibri" pitchFamily="34" charset="0"/>
              </a:rPr>
              <a:t>1- </a:t>
            </a:r>
            <a:r>
              <a:rPr lang="el-GR" b="1" dirty="0" smtClean="0">
                <a:solidFill>
                  <a:srgbClr val="92D050"/>
                </a:solidFill>
                <a:latin typeface="Calibri" pitchFamily="34" charset="0"/>
              </a:rPr>
              <a:t>β</a:t>
            </a:r>
            <a:endParaRPr lang="en-US" b="1" dirty="0" smtClean="0">
              <a:solidFill>
                <a:srgbClr val="92D050"/>
              </a:solidFill>
              <a:latin typeface="Calibri" pitchFamily="34" charset="0"/>
            </a:endParaRPr>
          </a:p>
          <a:p>
            <a:pPr algn="ctr"/>
            <a:r>
              <a:rPr lang="en-US" b="1" dirty="0" smtClean="0">
                <a:solidFill>
                  <a:srgbClr val="92D050"/>
                </a:solidFill>
                <a:latin typeface="Calibri" pitchFamily="34" charset="0"/>
              </a:rPr>
              <a:t>Power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648200" y="3733800"/>
            <a:ext cx="16278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l-GR" b="1" dirty="0" smtClean="0">
                <a:solidFill>
                  <a:srgbClr val="7030A0"/>
                </a:solidFill>
                <a:latin typeface="Calibri" pitchFamily="34" charset="0"/>
              </a:rPr>
              <a:t>β</a:t>
            </a:r>
            <a:endParaRPr lang="en-US" b="1" dirty="0" smtClean="0">
              <a:solidFill>
                <a:srgbClr val="7030A0"/>
              </a:solidFill>
              <a:latin typeface="Calibri" pitchFamily="34" charset="0"/>
            </a:endParaRPr>
          </a:p>
          <a:p>
            <a:pPr algn="ctr"/>
            <a:r>
              <a:rPr lang="en-US" b="1" dirty="0" smtClean="0">
                <a:solidFill>
                  <a:srgbClr val="7030A0"/>
                </a:solidFill>
                <a:latin typeface="Calibri" pitchFamily="34" charset="0"/>
              </a:rPr>
              <a:t>Type II error</a:t>
            </a:r>
            <a:endParaRPr lang="en-US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743200" y="637460"/>
            <a:ext cx="135184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 pitchFamily="34" charset="0"/>
              </a:rPr>
              <a:t>H</a:t>
            </a:r>
            <a:r>
              <a:rPr lang="en-US" baseline="-25000" dirty="0" smtClean="0">
                <a:solidFill>
                  <a:prstClr val="black"/>
                </a:solidFill>
                <a:latin typeface="Calibri" pitchFamily="34" charset="0"/>
              </a:rPr>
              <a:t>o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</a:rPr>
              <a:t> is 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</a:rPr>
              <a:t>true: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 pitchFamily="34" charset="0"/>
              </a:rPr>
              <a:t>There is  No 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 pitchFamily="34" charset="0"/>
              </a:rPr>
              <a:t>Difference</a:t>
            </a:r>
            <a:endParaRPr lang="en-US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838200" y="2228671"/>
            <a:ext cx="156985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 pitchFamily="34" charset="0"/>
              </a:rPr>
              <a:t>Reject H</a:t>
            </a:r>
            <a:r>
              <a:rPr lang="en-US" baseline="-25000" dirty="0" smtClean="0">
                <a:solidFill>
                  <a:prstClr val="black"/>
                </a:solidFill>
                <a:latin typeface="Calibri" pitchFamily="34" charset="0"/>
              </a:rPr>
              <a:t>o</a:t>
            </a:r>
          </a:p>
          <a:p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i="1" dirty="0" smtClean="0">
                <a:solidFill>
                  <a:srgbClr val="FF0000"/>
                </a:solidFill>
                <a:latin typeface="Calibri" pitchFamily="34" charset="0"/>
              </a:rPr>
              <a:t>Saying there is</a:t>
            </a:r>
          </a:p>
          <a:p>
            <a:r>
              <a:rPr lang="en-US" i="1" dirty="0" smtClean="0">
                <a:solidFill>
                  <a:srgbClr val="FF0000"/>
                </a:solidFill>
                <a:latin typeface="Calibri" pitchFamily="34" charset="0"/>
              </a:rPr>
              <a:t>a difference</a:t>
            </a:r>
            <a:endParaRPr lang="en-US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724400" y="914400"/>
            <a:ext cx="14993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 pitchFamily="34" charset="0"/>
              </a:rPr>
              <a:t>H</a:t>
            </a:r>
            <a:r>
              <a:rPr lang="en-US" baseline="-25000" dirty="0" smtClean="0">
                <a:solidFill>
                  <a:prstClr val="black"/>
                </a:solidFill>
                <a:latin typeface="Calibri" pitchFamily="34" charset="0"/>
              </a:rPr>
              <a:t>o</a:t>
            </a:r>
            <a:r>
              <a:rPr lang="en-US" dirty="0" smtClean="0">
                <a:solidFill>
                  <a:prstClr val="black"/>
                </a:solidFill>
                <a:latin typeface="Calibri" pitchFamily="34" charset="0"/>
              </a:rPr>
              <a:t> is False</a:t>
            </a:r>
          </a:p>
          <a:p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Is a difference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0" y="3352800"/>
            <a:ext cx="18117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prstClr val="black"/>
                </a:solidFill>
                <a:latin typeface="Calibri" pitchFamily="34" charset="0"/>
              </a:rPr>
              <a:t>Decision</a:t>
            </a:r>
            <a:endParaRPr lang="en-US" sz="3600" b="1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590800" y="2667000"/>
            <a:ext cx="1828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prstClr val="white"/>
                </a:solidFill>
                <a:latin typeface="Calibri" pitchFamily="34" charset="0"/>
              </a:rPr>
              <a:t>Saying there is a difference when none exists</a:t>
            </a:r>
            <a:endParaRPr lang="en-US" i="1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572000" y="2667000"/>
            <a:ext cx="1828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prstClr val="white"/>
                </a:solidFill>
                <a:latin typeface="Calibri" pitchFamily="34" charset="0"/>
              </a:rPr>
              <a:t>Error Free: Correctly </a:t>
            </a:r>
            <a:r>
              <a:rPr lang="en-US" i="1" dirty="0" smtClean="0">
                <a:solidFill>
                  <a:prstClr val="white"/>
                </a:solidFill>
                <a:latin typeface="Calibri" pitchFamily="34" charset="0"/>
              </a:rPr>
              <a:t>finding a difference</a:t>
            </a:r>
            <a:endParaRPr lang="en-US" i="1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495800" y="4648200"/>
            <a:ext cx="1828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prstClr val="white"/>
                </a:solidFill>
                <a:latin typeface="Calibri" pitchFamily="34" charset="0"/>
              </a:rPr>
              <a:t>Saying there is no difference when one exists</a:t>
            </a:r>
            <a:endParaRPr lang="en-US" i="1" dirty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590800" y="4687669"/>
            <a:ext cx="1828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prstClr val="white"/>
                </a:solidFill>
                <a:latin typeface="Calibri" pitchFamily="34" charset="0"/>
              </a:rPr>
              <a:t>Error Free:</a:t>
            </a:r>
          </a:p>
          <a:p>
            <a:pPr algn="ctr"/>
            <a:r>
              <a:rPr lang="en-US" i="1" dirty="0" smtClean="0">
                <a:solidFill>
                  <a:prstClr val="white"/>
                </a:solidFill>
                <a:latin typeface="Calibri" pitchFamily="34" charset="0"/>
              </a:rPr>
              <a:t>Correctly </a:t>
            </a:r>
            <a:r>
              <a:rPr lang="en-US" i="1" dirty="0" smtClean="0">
                <a:solidFill>
                  <a:prstClr val="white"/>
                </a:solidFill>
                <a:latin typeface="Calibri" pitchFamily="34" charset="0"/>
              </a:rPr>
              <a:t>finding no difference</a:t>
            </a:r>
            <a:endParaRPr lang="en-US" i="1" dirty="0">
              <a:solidFill>
                <a:prstClr val="white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381596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22" grpId="0"/>
      <p:bldP spid="23" grpId="0"/>
      <p:bldP spid="25" grpId="0"/>
      <p:bldP spid="30" grpId="0"/>
      <p:bldP spid="31" grpId="0"/>
      <p:bldP spid="33" grpId="0"/>
      <p:bldP spid="36" grpId="0"/>
      <p:bldP spid="43" grpId="0"/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376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Thur. at 10:00 will have 55 questions.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107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394960"/>
          </a:xfrm>
        </p:spPr>
        <p:txBody>
          <a:bodyPr>
            <a:normAutofit/>
          </a:bodyPr>
          <a:lstStyle/>
          <a:p>
            <a:pPr lvl="2"/>
            <a:endParaRPr lang="en-US" dirty="0" smtClean="0"/>
          </a:p>
          <a:p>
            <a:pPr lvl="1"/>
            <a:r>
              <a:rPr lang="en-US" dirty="0" smtClean="0"/>
              <a:t>What is/are your independent variable(s)?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is/are your dependent variable(s)?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How are you going to analyze your data?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Produce a Data Collection Form!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Review it with a colleague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057400" y="328307"/>
          <a:ext cx="4572000" cy="6462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Acrobat Document" r:id="rId3" imgW="6275160" imgH="8869680" progId="AcroExch.Document.7">
                  <p:embed/>
                </p:oleObj>
              </mc:Choice>
              <mc:Fallback>
                <p:oleObj name="Acrobat Document" r:id="rId3" imgW="6275160" imgH="8869680" progId="AcroExch.Document.7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28307"/>
                        <a:ext cx="4572000" cy="64629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686800" cy="5242560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en-US" dirty="0" smtClean="0"/>
              <a:t>Record your independent variable(s)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Record your dependent variable(s)b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Clean your </a:t>
            </a:r>
            <a:r>
              <a:rPr lang="en-US" dirty="0" smtClean="0"/>
              <a:t>data: enter same data twice then subtract to see if everything is zero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Manipulate your data as needed</a:t>
            </a:r>
          </a:p>
          <a:p>
            <a:pPr lvl="2"/>
            <a:r>
              <a:rPr lang="en-US" dirty="0" smtClean="0"/>
              <a:t>Reorganize/Sort</a:t>
            </a:r>
          </a:p>
          <a:p>
            <a:pPr lvl="2"/>
            <a:r>
              <a:rPr lang="en-US" dirty="0" smtClean="0"/>
              <a:t>Mathematically</a:t>
            </a:r>
          </a:p>
          <a:p>
            <a:pPr lvl="3"/>
            <a:r>
              <a:rPr lang="en-US" dirty="0" smtClean="0"/>
              <a:t>Mass and height to BMI</a:t>
            </a:r>
          </a:p>
          <a:p>
            <a:pPr lvl="3"/>
            <a:r>
              <a:rPr lang="en-US" dirty="0" smtClean="0"/>
              <a:t>Distance and speed to rate</a:t>
            </a:r>
          </a:p>
          <a:p>
            <a:pPr lvl="2"/>
            <a:r>
              <a:rPr lang="en-US" dirty="0" smtClean="0"/>
              <a:t>Mathematically transform</a:t>
            </a:r>
          </a:p>
          <a:p>
            <a:pPr lvl="3"/>
            <a:r>
              <a:rPr lang="en-US" dirty="0" smtClean="0"/>
              <a:t>Negative inverse</a:t>
            </a:r>
          </a:p>
          <a:p>
            <a:pPr lvl="3"/>
            <a:r>
              <a:rPr lang="en-US" dirty="0" smtClean="0"/>
              <a:t>Square root</a:t>
            </a:r>
          </a:p>
          <a:p>
            <a:pPr lvl="3"/>
            <a:r>
              <a:rPr lang="en-US" dirty="0" smtClean="0"/>
              <a:t>etc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Product is  a Data Summary Document (I like Excel)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Review it with a colleague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-1" y="2"/>
          <a:ext cx="9144002" cy="6716678"/>
        </p:xfrm>
        <a:graphic>
          <a:graphicData uri="http://schemas.openxmlformats.org/drawingml/2006/table">
            <a:tbl>
              <a:tblPr/>
              <a:tblGrid>
                <a:gridCol w="361715"/>
                <a:gridCol w="361715"/>
                <a:gridCol w="361715"/>
                <a:gridCol w="435615"/>
                <a:gridCol w="361715"/>
                <a:gridCol w="361715"/>
                <a:gridCol w="361715"/>
                <a:gridCol w="361715"/>
                <a:gridCol w="361715"/>
                <a:gridCol w="361715"/>
                <a:gridCol w="361715"/>
                <a:gridCol w="361715"/>
                <a:gridCol w="361715"/>
                <a:gridCol w="361715"/>
                <a:gridCol w="361715"/>
                <a:gridCol w="361715"/>
                <a:gridCol w="361715"/>
                <a:gridCol w="361715"/>
                <a:gridCol w="361715"/>
                <a:gridCol w="388942"/>
                <a:gridCol w="361715"/>
                <a:gridCol w="361715"/>
                <a:gridCol w="361715"/>
                <a:gridCol w="361715"/>
                <a:gridCol w="361715"/>
              </a:tblGrid>
              <a:tr h="16001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ID</a:t>
                      </a:r>
                    </a:p>
                  </a:txBody>
                  <a:tcPr marL="7856" marR="7856" marT="7856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Age</a:t>
                      </a:r>
                    </a:p>
                  </a:txBody>
                  <a:tcPr marL="7856" marR="7856" marT="7856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Sex (M=1, F=0)</a:t>
                      </a:r>
                    </a:p>
                  </a:txBody>
                  <a:tcPr marL="7856" marR="7856" marT="7856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Height (0.5 cm)</a:t>
                      </a:r>
                    </a:p>
                  </a:txBody>
                  <a:tcPr marL="7856" marR="7856" marT="7856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Mass (0.1 kg)</a:t>
                      </a:r>
                    </a:p>
                  </a:txBody>
                  <a:tcPr marL="7856" marR="7856" marT="7856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BMI</a:t>
                      </a:r>
                    </a:p>
                  </a:txBody>
                  <a:tcPr marL="7856" marR="7856" marT="7856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Finger girth (mm)</a:t>
                      </a:r>
                    </a:p>
                  </a:txBody>
                  <a:tcPr marL="7856" marR="7856" marT="7856" marB="0" vert="vert27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SDL onset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SDL onset2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SDL peak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SDL peak2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FA onset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FA onset2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FA peak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FA peak2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AE-BE onset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AE-BE onset2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AE-BE peak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AE-BE peak2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Wrist-Amp1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Wrist-Amp2</a:t>
                      </a:r>
                    </a:p>
                  </a:txBody>
                  <a:tcPr marL="7856" marR="7856" marT="7856" marB="0" vert="vert27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BE-Amp1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BE-Amp2</a:t>
                      </a:r>
                    </a:p>
                  </a:txBody>
                  <a:tcPr marL="7856" marR="7856" marT="7856" marB="0" vert="vert27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AE-Amp1</a:t>
                      </a:r>
                    </a:p>
                  </a:txBody>
                  <a:tcPr marL="7856" marR="7856" marT="7856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AE-Amp2</a:t>
                      </a:r>
                    </a:p>
                  </a:txBody>
                  <a:tcPr marL="7856" marR="7856" marT="7856" marB="0" vert="vert27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40.9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184.5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84.5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24.8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53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2.09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2.06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2.88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2.69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57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58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58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56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73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34.9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161.0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72.6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28.0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45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2.09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2.03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2.74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2.68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32.2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77.5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27.8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46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1.91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2.03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2.43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2.55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73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75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33.5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184.5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92.1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27.1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1.97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2.03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2.72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2.78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65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73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71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45.5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79.3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28.8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1.94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1.88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2.83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2.77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57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56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27.8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168.5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70.3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24.8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41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2.00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2.06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2.89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2.95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59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57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59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56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71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49.2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152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49.9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21.6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1.81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1.75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2.73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73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74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68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31.9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164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87.8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32.6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1.81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1.81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2.34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2.28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71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72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54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57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28.4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186.5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99.4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28.6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2.22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2.25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2.70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2.73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58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22.6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183.5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96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28.5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2.16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2.19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2.82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2.85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65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65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24.3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163.5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58.8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22.0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1.97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2.03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2.85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2.91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69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71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70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56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58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22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36.2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171.5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70.9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24.1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1.91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1.97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2.45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2.51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78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80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21.1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189.5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128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35.5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1.97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2.06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2.56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2.65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58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57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42.1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165.5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91.9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33.6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1.91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1.97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2.40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2.46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71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71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73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75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30.3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164.5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71.9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26.6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1.81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1.91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2.30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2.40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73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70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58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58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34.4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168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64.4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22.8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1.91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1.94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2.46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2.49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65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45.1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161.5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61.9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23.7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1.81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1.84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2.44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2.47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56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56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59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 dirty="0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59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47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18.3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179.5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85.6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26.6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2.03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1.91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2.60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2.48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71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74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25.6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178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120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37.7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1.69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1.75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2.17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2.23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57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59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11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11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824"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latin typeface="Arial"/>
                        </a:rPr>
                        <a:t>19.1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184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89.6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26.5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1.78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1.78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2.38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2.38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67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66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61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80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1" u="none" strike="noStrike">
                          <a:latin typeface="Arial"/>
                        </a:rPr>
                        <a:t>80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70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73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49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41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12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14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latin typeface="Arial"/>
                        </a:rPr>
                        <a:t>15</a:t>
                      </a:r>
                    </a:p>
                  </a:txBody>
                  <a:tcPr marL="7856" marR="7856" marT="78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Searching the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394960"/>
          </a:xfrm>
        </p:spPr>
        <p:txBody>
          <a:bodyPr>
            <a:normAutofit fontScale="85000" lnSpcReduction="20000"/>
          </a:bodyPr>
          <a:lstStyle/>
          <a:p>
            <a:pPr lvl="2"/>
            <a:endParaRPr lang="en-US" dirty="0" smtClean="0"/>
          </a:p>
          <a:p>
            <a:pPr lvl="1"/>
            <a:r>
              <a:rPr lang="en-US" i="1" dirty="0" smtClean="0"/>
              <a:t>Index </a:t>
            </a:r>
            <a:r>
              <a:rPr lang="en-US" i="1" dirty="0" err="1" smtClean="0"/>
              <a:t>Medicus</a:t>
            </a:r>
            <a:r>
              <a:rPr lang="en-US" dirty="0" smtClean="0"/>
              <a:t> in the old days (by hand)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Electronic now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Pubmed</a:t>
            </a:r>
            <a:r>
              <a:rPr lang="en-US" dirty="0" smtClean="0"/>
              <a:t>/</a:t>
            </a:r>
            <a:r>
              <a:rPr lang="en-US" dirty="0" err="1" smtClean="0"/>
              <a:t>PEDro</a:t>
            </a:r>
            <a:r>
              <a:rPr lang="en-US" dirty="0" smtClean="0"/>
              <a:t>/CINAHL/Cochrane  …………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http://www.hookedonevidence.com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Open Door (Let’s use some Boolean Logic)</a:t>
            </a:r>
          </a:p>
          <a:p>
            <a:pPr lvl="1">
              <a:buNone/>
            </a:pPr>
            <a:endParaRPr lang="en-US" dirty="0" smtClean="0">
              <a:hlinkClick r:id="rId3"/>
            </a:endParaRPr>
          </a:p>
          <a:p>
            <a:pPr lvl="1">
              <a:buNone/>
            </a:pPr>
            <a:r>
              <a:rPr lang="en-US" dirty="0" smtClean="0">
                <a:hlinkClick r:id="rId3"/>
              </a:rPr>
              <a:t>http://www.apta.org/AM/Template.cfm?Section=Research&amp;Template=/MembersOnly.cfm&amp;ContentID=32251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Use your Research Librarian!</a:t>
            </a:r>
          </a:p>
          <a:p>
            <a:pPr lvl="1"/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Writing a Research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394960"/>
          </a:xfrm>
        </p:spPr>
        <p:txBody>
          <a:bodyPr>
            <a:normAutofit fontScale="92500" lnSpcReduction="20000"/>
          </a:bodyPr>
          <a:lstStyle/>
          <a:p>
            <a:pPr lvl="2"/>
            <a:endParaRPr lang="en-US" dirty="0" smtClean="0"/>
          </a:p>
          <a:p>
            <a:pPr lvl="1"/>
            <a:r>
              <a:rPr lang="en-US" dirty="0" smtClean="0"/>
              <a:t>Title</a:t>
            </a:r>
          </a:p>
          <a:p>
            <a:pPr lvl="1"/>
            <a:r>
              <a:rPr lang="en-US" dirty="0" smtClean="0"/>
              <a:t>Abstract</a:t>
            </a:r>
          </a:p>
          <a:p>
            <a:pPr lvl="1"/>
            <a:r>
              <a:rPr lang="en-US" dirty="0" smtClean="0"/>
              <a:t>Statement of Research Problem</a:t>
            </a:r>
          </a:p>
          <a:p>
            <a:pPr lvl="1"/>
            <a:r>
              <a:rPr lang="en-US" dirty="0" smtClean="0"/>
              <a:t>Purpose Statement</a:t>
            </a:r>
          </a:p>
          <a:p>
            <a:pPr lvl="1"/>
            <a:r>
              <a:rPr lang="en-US" dirty="0" smtClean="0"/>
              <a:t>Background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Method-(what you did)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Subjects</a:t>
            </a:r>
          </a:p>
          <a:p>
            <a:pPr lvl="2"/>
            <a:r>
              <a:rPr lang="en-US" dirty="0" smtClean="0"/>
              <a:t>Materials</a:t>
            </a:r>
          </a:p>
          <a:p>
            <a:pPr lvl="2"/>
            <a:r>
              <a:rPr lang="en-US" dirty="0" smtClean="0"/>
              <a:t>Procedures (Chronological Sequence)</a:t>
            </a:r>
          </a:p>
          <a:p>
            <a:pPr lvl="2"/>
            <a:r>
              <a:rPr lang="en-US" dirty="0" smtClean="0"/>
              <a:t>Data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 smtClean="0"/>
              <a:t>Discussion: why u did, what u did.</a:t>
            </a:r>
            <a:endParaRPr lang="en-US" dirty="0" smtClean="0"/>
          </a:p>
          <a:p>
            <a:pPr lvl="1"/>
            <a:r>
              <a:rPr lang="en-US" dirty="0" smtClean="0"/>
              <a:t>Cited Literature</a:t>
            </a:r>
          </a:p>
          <a:p>
            <a:pPr lvl="1"/>
            <a:r>
              <a:rPr lang="en-US" dirty="0" smtClean="0"/>
              <a:t>Documentation for Informed Consent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Writing a Research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394960"/>
          </a:xfrm>
        </p:spPr>
        <p:txBody>
          <a:bodyPr>
            <a:normAutofit lnSpcReduction="10000"/>
          </a:bodyPr>
          <a:lstStyle/>
          <a:p>
            <a:pPr lvl="2"/>
            <a:endParaRPr lang="en-US" dirty="0" smtClean="0"/>
          </a:p>
          <a:p>
            <a:pPr lvl="1"/>
            <a:r>
              <a:rPr lang="en-US" dirty="0" smtClean="0"/>
              <a:t>Budget</a:t>
            </a:r>
          </a:p>
          <a:p>
            <a:pPr lvl="2"/>
            <a:r>
              <a:rPr lang="en-US" dirty="0" smtClean="0"/>
              <a:t>With justification (why are you spending it)</a:t>
            </a:r>
          </a:p>
          <a:p>
            <a:pPr lvl="2"/>
            <a:r>
              <a:rPr lang="en-US" dirty="0" smtClean="0"/>
              <a:t>Feasibility check</a:t>
            </a:r>
          </a:p>
          <a:p>
            <a:pPr lvl="2"/>
            <a:r>
              <a:rPr lang="en-US" dirty="0" smtClean="0"/>
              <a:t>If seeking funds, source wants to know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 Resources and Environment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Personnel</a:t>
            </a:r>
          </a:p>
          <a:p>
            <a:pPr lvl="2"/>
            <a:r>
              <a:rPr lang="en-US" dirty="0" smtClean="0"/>
              <a:t>Education</a:t>
            </a:r>
          </a:p>
          <a:p>
            <a:pPr lvl="2"/>
            <a:r>
              <a:rPr lang="en-US" dirty="0" smtClean="0"/>
              <a:t>Certification</a:t>
            </a:r>
          </a:p>
          <a:p>
            <a:pPr lvl="2"/>
            <a:r>
              <a:rPr lang="en-US" dirty="0" smtClean="0"/>
              <a:t>Research record</a:t>
            </a:r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2097</TotalTime>
  <Words>1120</Words>
  <Application>Microsoft Office PowerPoint</Application>
  <PresentationFormat>On-screen Show (4:3)</PresentationFormat>
  <Paragraphs>696</Paragraphs>
  <Slides>14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Acrobat Document</vt:lpstr>
      <vt:lpstr>PTP 560</vt:lpstr>
      <vt:lpstr>PowerPoint Presentation</vt:lpstr>
      <vt:lpstr>Data Collection</vt:lpstr>
      <vt:lpstr>PowerPoint Presentation</vt:lpstr>
      <vt:lpstr>Data Management</vt:lpstr>
      <vt:lpstr>PowerPoint Presentation</vt:lpstr>
      <vt:lpstr>Searching the Literature</vt:lpstr>
      <vt:lpstr>Writing a Research Proposal</vt:lpstr>
      <vt:lpstr>Writing a Research Proposal</vt:lpstr>
      <vt:lpstr>Reporting the Results</vt:lpstr>
      <vt:lpstr>Reporting the Results</vt:lpstr>
      <vt:lpstr>Evaluating the Results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SWEET, CHRISTINA</dc:creator>
  <cp:lastModifiedBy>SWEET, CHRISTINA</cp:lastModifiedBy>
  <cp:revision>189</cp:revision>
  <dcterms:created xsi:type="dcterms:W3CDTF">2006-08-16T00:00:00Z</dcterms:created>
  <dcterms:modified xsi:type="dcterms:W3CDTF">2012-04-05T13:38:14Z</dcterms:modified>
</cp:coreProperties>
</file>