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2"/>
  </p:notesMasterIdLst>
  <p:handoutMasterIdLst>
    <p:handoutMasterId r:id="rId23"/>
  </p:handoutMasterIdLst>
  <p:sldIdLst>
    <p:sldId id="258" r:id="rId2"/>
    <p:sldId id="403" r:id="rId3"/>
    <p:sldId id="404" r:id="rId4"/>
    <p:sldId id="383" r:id="rId5"/>
    <p:sldId id="362" r:id="rId6"/>
    <p:sldId id="387" r:id="rId7"/>
    <p:sldId id="396" r:id="rId8"/>
    <p:sldId id="388" r:id="rId9"/>
    <p:sldId id="397" r:id="rId10"/>
    <p:sldId id="401" r:id="rId11"/>
    <p:sldId id="389" r:id="rId12"/>
    <p:sldId id="400" r:id="rId13"/>
    <p:sldId id="399" r:id="rId14"/>
    <p:sldId id="390" r:id="rId15"/>
    <p:sldId id="391" r:id="rId16"/>
    <p:sldId id="392" r:id="rId17"/>
    <p:sldId id="393" r:id="rId18"/>
    <p:sldId id="394" r:id="rId19"/>
    <p:sldId id="402" r:id="rId20"/>
    <p:sldId id="39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7922" autoAdjust="0"/>
  </p:normalViewPr>
  <p:slideViewPr>
    <p:cSldViewPr>
      <p:cViewPr>
        <p:scale>
          <a:sx n="66" d="100"/>
          <a:sy n="66" d="100"/>
        </p:scale>
        <p:origin x="-12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0700126-210B-4398-B08D-135FF8DF5460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59E7AF1-08AD-4D6C-BFF1-8C1207429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81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500E4A-8B6E-4B3E-BF3A-E70E3F319F0B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D0C8DD6-7DA1-4148-9A37-E79F82D47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386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5220B3-A642-4683-8187-E1C3AA20FAE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Effect size index	Mean change score/standard deviation of baseline scores</a:t>
            </a:r>
          </a:p>
          <a:p>
            <a:pPr>
              <a:spcBef>
                <a:spcPct val="0"/>
              </a:spcBef>
            </a:pPr>
            <a:r>
              <a:rPr lang="en-US" smtClean="0"/>
              <a:t>SRM		Ratio of change from pretest to posttest/ standard deviation of the change scores</a:t>
            </a:r>
          </a:p>
          <a:p>
            <a:pPr>
              <a:spcBef>
                <a:spcPct val="0"/>
              </a:spcBef>
            </a:pPr>
            <a:r>
              <a:rPr lang="en-US" smtClean="0"/>
              <a:t>GRI		Anchor based MCID/ square root of 2 * MS</a:t>
            </a:r>
            <a:r>
              <a:rPr lang="en-US" baseline="-25000" smtClean="0"/>
              <a:t>E</a:t>
            </a:r>
          </a:p>
          <a:p>
            <a:pPr>
              <a:spcBef>
                <a:spcPct val="0"/>
              </a:spcBef>
            </a:pPr>
            <a:r>
              <a:rPr lang="en-US" smtClean="0"/>
              <a:t>SEM		Standard deviation * Square root of 1-ICC</a:t>
            </a: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939318-B067-4CB4-927F-2B15AE02740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1C7514E-7689-4743-A723-D511934BB34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DFA689-C5A3-4DB3-A87F-B9B027A0EC5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C80D86-914B-4018-9A58-91C231F815F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89F565-BBAA-455F-A43B-E7FD74A1A89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89F565-BBAA-455F-A43B-E7FD74A1A89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637463-F91E-46D9-AD4E-901E9D2A547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3D74C4-62F9-4372-9D63-F417D6D8849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Want a sensitive test to EXCULDE something. Because has</a:t>
            </a:r>
            <a:r>
              <a:rPr lang="en-US" baseline="0" dirty="0" smtClean="0"/>
              <a:t> a good true positive rate. 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When diagnosing you want to use specificity (to rule in a condition when positive), want to find cancer.  </a:t>
            </a:r>
            <a:endParaRPr lang="en-US" dirty="0" smtClean="0"/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2CD927-B3E8-43DE-95D9-64EC6A1995E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F83792-96DC-4FDB-9918-2454106604D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Positive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Likeilhood</a:t>
            </a:r>
            <a:r>
              <a:rPr lang="en-US" baseline="0" dirty="0" smtClean="0"/>
              <a:t> Ratio= greater than 1, so upwards of 80% probability of finding this.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Negative </a:t>
            </a:r>
            <a:r>
              <a:rPr lang="en-US" baseline="0" dirty="0" err="1" smtClean="0"/>
              <a:t>Likeilhood</a:t>
            </a:r>
            <a:r>
              <a:rPr lang="en-US" baseline="0" dirty="0" smtClean="0"/>
              <a:t> Ratio = less than 1</a:t>
            </a:r>
          </a:p>
          <a:p>
            <a:pPr>
              <a:spcBef>
                <a:spcPct val="0"/>
              </a:spcBef>
            </a:pPr>
            <a:endParaRPr lang="en-US" baseline="0" dirty="0" smtClean="0"/>
          </a:p>
          <a:p>
            <a:pPr>
              <a:spcBef>
                <a:spcPct val="0"/>
              </a:spcBef>
            </a:pPr>
            <a:r>
              <a:rPr lang="en-US" baseline="0" dirty="0" smtClean="0"/>
              <a:t>S</a:t>
            </a:r>
            <a:endParaRPr lang="en-US" dirty="0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274F793-6DCE-48CA-BC7B-8071075E046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E24F49-E407-4671-BD08-064AA90368D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Upper Left corner</a:t>
            </a:r>
            <a:r>
              <a:rPr lang="en-US" baseline="0" dirty="0" smtClean="0"/>
              <a:t> is the trade-off, so want point closest to that area.</a:t>
            </a:r>
            <a:endParaRPr lang="en-US" dirty="0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1A702E-4318-46F9-B637-32E1E48C1DA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</a:t>
            </a:r>
            <a:r>
              <a:rPr lang="en-US" baseline="0" dirty="0" smtClean="0"/>
              <a:t> 11, the best tradeoff between over and under diagnosis (upper left corner), it is the optimal place to be for a screen.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0C8DD6-7DA1-4148-9A37-E79F82D47E3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54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Multiple individual tests that better for a use</a:t>
            </a:r>
            <a:r>
              <a:rPr lang="en-US" baseline="0" dirty="0" smtClean="0"/>
              <a:t> in a </a:t>
            </a:r>
            <a:r>
              <a:rPr lang="en-US" dirty="0" smtClean="0"/>
              <a:t>group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C02579-FF34-470A-A921-C60BBEA989E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EF3DC4-1ACB-4AD6-BA3C-E67EECB41ABF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61204B-9D45-483B-91B2-C7185D39D4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12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3F9DF-E4A2-45E4-9E54-60E67FB50B6D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BCF00B-7F82-4402-A771-8D3ACBEE30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2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9C7DEF-1170-42CB-A54F-49061CC01580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2D9D8E-FB00-44BD-BC51-5897DD731C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731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9A79F7-D8B8-4371-A2D7-11594B29E4C3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D20D1F-DEA2-4BCF-A976-702478ADD9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69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182CA-C3F3-4951-81B0-079E3C8E979E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9572BC-30B9-4D54-A6B5-D07B69BFBB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1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F3DBA3-D60F-41B4-B047-EBBDB8B44886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3D3BF9-8B05-4551-AE40-77913A1BC9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388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3CC1E0-4770-4F4C-A2DB-7697C222B40F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D6157-3ED0-42E9-AF99-0C9B554A3B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12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C9F027-09DC-4D63-9AC7-BB12EA6120B8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DACB7-3879-4CD7-AE0B-5500BE5AE8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66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BA4D51-FA10-407E-A40A-BAB571360700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6E618F-0857-44B6-BDFD-78CD46AB67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3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FDCB53-B4FC-4C8A-8E2C-4AF81421F258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CD711C-71A8-46EF-A885-9EFD8A0F00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0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5F4E8F-1216-41D7-9E78-7CE10FDE850D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1708B8-87C9-4199-88AB-4FD40FF69F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ADA3E3-3223-44EE-BC9F-4F0683A3C620}" type="datetimeFigureOut">
              <a:rPr lang="en-US" smtClean="0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5C0436F-8201-43F4-B419-9D7E8A8171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35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enmedicine.ca/article/viewArticle/63/6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PTP 560</a:t>
            </a:r>
            <a:endParaRPr lang="en-US" dirty="0" smtClean="0"/>
          </a:p>
        </p:txBody>
      </p:sp>
      <p:sp>
        <p:nvSpPr>
          <p:cNvPr id="15362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/>
          <a:lstStyle/>
          <a:p>
            <a:r>
              <a:rPr lang="en-US" dirty="0" smtClean="0"/>
              <a:t>Research Methods</a:t>
            </a:r>
          </a:p>
          <a:p>
            <a:pPr>
              <a:buNone/>
            </a:pPr>
            <a:r>
              <a:rPr lang="en-US" smtClean="0"/>
              <a:t>	Week 12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5363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>
                <a:latin typeface="Calibri" pitchFamily="34" charset="0"/>
              </a:rPr>
              <a:t>Thomas Ruediger, PT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en-US" sz="32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83911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Clinical Prediction Rules</a:t>
            </a:r>
            <a:endParaRPr lang="en-US" dirty="0"/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708525"/>
          </a:xfrm>
        </p:spPr>
        <p:txBody>
          <a:bodyPr>
            <a:normAutofit fontScale="92500" lnSpcReduction="10000"/>
          </a:bodyPr>
          <a:lstStyle/>
          <a:p>
            <a:r>
              <a:rPr lang="en-US" smtClean="0"/>
              <a:t>Incorporates Sensitivity, Specificity</a:t>
            </a:r>
          </a:p>
          <a:p>
            <a:endParaRPr lang="en-US" smtClean="0"/>
          </a:p>
          <a:p>
            <a:r>
              <a:rPr lang="en-US" smtClean="0"/>
              <a:t>Quantifies the contributions of different variables</a:t>
            </a:r>
          </a:p>
          <a:p>
            <a:endParaRPr lang="en-US" smtClean="0"/>
          </a:p>
          <a:p>
            <a:r>
              <a:rPr lang="en-US" smtClean="0"/>
              <a:t>Used to increase diagnostic utility</a:t>
            </a:r>
          </a:p>
          <a:p>
            <a:pPr lvl="1"/>
            <a:r>
              <a:rPr lang="en-US" smtClean="0"/>
              <a:t>Is the patient at risk for a certain outcome?</a:t>
            </a:r>
          </a:p>
          <a:p>
            <a:pPr lvl="1"/>
            <a:r>
              <a:rPr lang="en-US" smtClean="0"/>
              <a:t>Does the patient have this pathology</a:t>
            </a:r>
          </a:p>
          <a:p>
            <a:endParaRPr lang="en-US" smtClean="0"/>
          </a:p>
          <a:p>
            <a:r>
              <a:rPr lang="en-US" smtClean="0"/>
              <a:t>Ottawa ankle rules a good example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7235638" cy="683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655" y="0"/>
            <a:ext cx="7221345" cy="6842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Measuring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8525"/>
          </a:xfrm>
        </p:spPr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MDD=can we find a difference one test to another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MCID=can you find a difference being made for patients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Distribution based methods (normalized data) 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Effect Size Index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Standardized Response Mean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err="1" smtClean="0"/>
              <a:t>Guyatt’s</a:t>
            </a:r>
            <a:r>
              <a:rPr lang="en-US" dirty="0" smtClean="0"/>
              <a:t> Responsiveness Index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Standard Error of the Measurement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Anchor Based Methods (like a pain scale)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Global Rating of Change 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Ordinal scale based on subjective rating of change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Global Rating Scale common Scale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Epidemiology</a:t>
            </a:r>
            <a:endParaRPr lang="en-US" dirty="0"/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Distribution and determinants of:</a:t>
            </a:r>
          </a:p>
          <a:p>
            <a:pPr lvl="1"/>
            <a:r>
              <a:rPr lang="en-US" smtClean="0"/>
              <a:t>Disease</a:t>
            </a:r>
          </a:p>
          <a:p>
            <a:pPr lvl="1"/>
            <a:r>
              <a:rPr lang="en-US" smtClean="0"/>
              <a:t>Injury</a:t>
            </a:r>
          </a:p>
          <a:p>
            <a:pPr lvl="1"/>
            <a:r>
              <a:rPr lang="en-US" smtClean="0"/>
              <a:t>Dysfunction</a:t>
            </a:r>
          </a:p>
          <a:p>
            <a:endParaRPr lang="en-US" smtClean="0"/>
          </a:p>
          <a:p>
            <a:r>
              <a:rPr lang="en-US" smtClean="0"/>
              <a:t>Descriptive</a:t>
            </a:r>
          </a:p>
          <a:p>
            <a:endParaRPr lang="en-US" smtClean="0"/>
          </a:p>
          <a:p>
            <a:r>
              <a:rPr lang="en-US" smtClean="0"/>
              <a:t>Analytic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Descriptive 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Incidence: the amount of new cases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May be cumulative 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u="sng" dirty="0" smtClean="0"/>
              <a:t>Number of new cases       (during a given period)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			</a:t>
            </a:r>
            <a:r>
              <a:rPr lang="en-US" sz="2200" dirty="0" smtClean="0"/>
              <a:t>	 Total population at risk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May be in person-time (used to be 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u="sng" dirty="0" smtClean="0"/>
              <a:t>Number of new cases       (during a given period)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			</a:t>
            </a:r>
            <a:r>
              <a:rPr lang="en-US" sz="2200" dirty="0" smtClean="0"/>
              <a:t>	 Total person time</a:t>
            </a: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Prevalence: the amount of all cases (new &amp; old)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u="sng" dirty="0" smtClean="0"/>
              <a:t>Number of existing cases       (during a given period)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			</a:t>
            </a:r>
            <a:r>
              <a:rPr lang="en-US" sz="2200" dirty="0" smtClean="0"/>
              <a:t>	 Total population at risk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Relationship between Incidence and Prevalence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Analytic Epidemiology</a:t>
            </a:r>
            <a:endParaRPr lang="en-US" dirty="0"/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Relative vs. Absolute Effects</a:t>
            </a:r>
          </a:p>
          <a:p>
            <a:pPr lvl="1"/>
            <a:r>
              <a:rPr lang="en-US" dirty="0" smtClean="0"/>
              <a:t>Ratio vs. Actual difference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Relative Risk</a:t>
            </a:r>
          </a:p>
          <a:p>
            <a:pPr lvl="1"/>
            <a:r>
              <a:rPr lang="en-US" dirty="0" smtClean="0"/>
              <a:t>Likelihood that exposed person gets disease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Odds Ratio</a:t>
            </a:r>
          </a:p>
          <a:p>
            <a:pPr lvl="1"/>
            <a:r>
              <a:rPr lang="en-US" dirty="0" smtClean="0"/>
              <a:t>Analogous to RR</a:t>
            </a:r>
          </a:p>
          <a:p>
            <a:pPr lvl="1"/>
            <a:r>
              <a:rPr lang="en-US" dirty="0" smtClean="0"/>
              <a:t>Applicable to Case-Control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Analytic Epidemiology</a:t>
            </a:r>
            <a:endParaRPr lang="en-US" dirty="0"/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Event Rates and Risk Reduction</a:t>
            </a:r>
          </a:p>
          <a:p>
            <a:endParaRPr lang="en-US" dirty="0" smtClean="0"/>
          </a:p>
          <a:p>
            <a:r>
              <a:rPr lang="en-US" dirty="0" smtClean="0"/>
              <a:t>Experimental Event Rate (EER): with exposure</a:t>
            </a:r>
          </a:p>
          <a:p>
            <a:r>
              <a:rPr lang="en-US" dirty="0" smtClean="0"/>
              <a:t>Control Event Rate (CER): without exposure</a:t>
            </a:r>
          </a:p>
          <a:p>
            <a:endParaRPr lang="en-US" dirty="0" smtClean="0"/>
          </a:p>
          <a:p>
            <a:r>
              <a:rPr lang="en-US" dirty="0" smtClean="0"/>
              <a:t>EER/CER = Relative Risk (RR)</a:t>
            </a:r>
          </a:p>
          <a:p>
            <a:r>
              <a:rPr lang="en-US" dirty="0" smtClean="0"/>
              <a:t>CER-EER/CER = RRR (RR reduction)</a:t>
            </a:r>
          </a:p>
          <a:p>
            <a:r>
              <a:rPr lang="en-US" dirty="0" smtClean="0"/>
              <a:t>CER-EER = ARR (Absolute Risk Reduction)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Analytic Epidemiology</a:t>
            </a:r>
            <a:endParaRPr lang="en-US" dirty="0"/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CER-EER = ARR (Absolute Risk Reduction)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1/ARR = (Number needed to treat) NNT</a:t>
            </a:r>
          </a:p>
          <a:p>
            <a:pPr lvl="1"/>
            <a:r>
              <a:rPr lang="en-US" dirty="0" smtClean="0"/>
              <a:t>If represents the number of patients that would be needed to be treated to make a change in their disorder as big as that in the study.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April 5</a:t>
            </a:r>
            <a:r>
              <a:rPr lang="en-US" baseline="30000" dirty="0" smtClean="0"/>
              <a:t>th</a:t>
            </a:r>
            <a:r>
              <a:rPr lang="en-US" dirty="0" smtClean="0"/>
              <a:t> is last 5 chapters-comprehensive review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April 12</a:t>
            </a:r>
            <a:r>
              <a:rPr lang="en-US" baseline="30000" dirty="0" smtClean="0"/>
              <a:t>th</a:t>
            </a:r>
            <a:r>
              <a:rPr lang="en-US" dirty="0" smtClean="0"/>
              <a:t> Final </a:t>
            </a:r>
          </a:p>
          <a:p>
            <a:pPr marL="0" indent="0">
              <a:buNone/>
            </a:pPr>
            <a:r>
              <a:rPr lang="en-US" dirty="0" smtClean="0"/>
              <a:t>Bulk of final 80%</a:t>
            </a:r>
          </a:p>
          <a:p>
            <a:pPr marL="0" indent="0">
              <a:buNone/>
            </a:pPr>
            <a:r>
              <a:rPr lang="en-US" dirty="0" smtClean="0"/>
              <a:t>Chap. 4,5,6 Underpinning for Scale, reliability, validity, chap 8 Sampling, 10 Experimental Designs, 17-21, 23, 24, 26, 27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Last 20%: 16, 22,25,28,29,32,34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347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Multivariate Analysis</a:t>
            </a:r>
            <a:br>
              <a:rPr lang="en-US" dirty="0" smtClean="0"/>
            </a:br>
            <a:r>
              <a:rPr lang="en-US" sz="2700" dirty="0" smtClean="0"/>
              <a:t>A one time read thorough is warranted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318125"/>
          </a:xfrm>
        </p:spPr>
        <p:txBody>
          <a:bodyPr>
            <a:normAutofit fontScale="77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Examine several variables for interrelationships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Applications to correlation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Partial correlation coefficient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Regression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Multiple independent variables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Beta weights are standardized values for relative weighting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smtClean="0"/>
              <a:t>R</a:t>
            </a:r>
            <a:r>
              <a:rPr lang="en-US" baseline="30000" smtClean="0"/>
              <a:t>2</a:t>
            </a:r>
            <a:r>
              <a:rPr lang="en-US" smtClean="0"/>
              <a:t>  (coefficient </a:t>
            </a:r>
            <a:r>
              <a:rPr lang="en-US" dirty="0" smtClean="0"/>
              <a:t>of determination)  is amount of total variance explained by all IVs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Adjusted R</a:t>
            </a:r>
            <a:r>
              <a:rPr lang="en-US" baseline="30000" dirty="0" smtClean="0"/>
              <a:t>2</a:t>
            </a:r>
            <a:r>
              <a:rPr lang="en-US" dirty="0" smtClean="0"/>
              <a:t> corrects for chance</a:t>
            </a:r>
          </a:p>
          <a:p>
            <a:pPr marL="1133856" lvl="2" fontAlgn="auto">
              <a:spcAft>
                <a:spcPts val="0"/>
              </a:spcAft>
              <a:buFont typeface="Wingdings"/>
              <a:buChar char="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Discriminate Analysis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Analogue to multiple regression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Used with categorical variables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Independent T-test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If the top row of </a:t>
            </a:r>
            <a:r>
              <a:rPr lang="en-US" dirty="0" err="1" smtClean="0"/>
              <a:t>Levene’s</a:t>
            </a:r>
            <a:r>
              <a:rPr lang="en-US" dirty="0" smtClean="0"/>
              <a:t> Sig is &gt;.05, then do NOT assume equal variances and use the bottom row of chart.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If we research sig. then the t-stat has to be bigger than the critical value. If t-stat is bigger than critical then REJECT the NULL (because there is a difference) </a:t>
            </a:r>
          </a:p>
          <a:p>
            <a:endParaRPr lang="en-US" dirty="0"/>
          </a:p>
          <a:p>
            <a:r>
              <a:rPr lang="en-US" dirty="0" smtClean="0"/>
              <a:t>The bigger the t-stat then will have a better chance of being bigger than the critical value.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44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14713" y="2057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43400" y="20574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3400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14713" y="2971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557" name="TextBox 8"/>
          <p:cNvSpPr txBox="1">
            <a:spLocks noChangeArrowheads="1"/>
          </p:cNvSpPr>
          <p:nvPr/>
        </p:nvSpPr>
        <p:spPr bwMode="auto">
          <a:xfrm>
            <a:off x="0" y="152400"/>
            <a:ext cx="495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alibri" pitchFamily="34" charset="0"/>
              </a:rPr>
              <a:t>Validity			Truth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23558" name="TextBox 9"/>
          <p:cNvSpPr txBox="1">
            <a:spLocks noChangeArrowheads="1"/>
          </p:cNvSpPr>
          <p:nvPr/>
        </p:nvSpPr>
        <p:spPr bwMode="auto">
          <a:xfrm>
            <a:off x="76200" y="2630488"/>
            <a:ext cx="927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Calibri" pitchFamily="34" charset="0"/>
              </a:rPr>
              <a:t>Test</a:t>
            </a:r>
          </a:p>
        </p:txBody>
      </p:sp>
      <p:sp>
        <p:nvSpPr>
          <p:cNvPr id="23559" name="TextBox 10"/>
          <p:cNvSpPr txBox="1">
            <a:spLocks noChangeArrowheads="1"/>
          </p:cNvSpPr>
          <p:nvPr/>
        </p:nvSpPr>
        <p:spPr bwMode="auto">
          <a:xfrm>
            <a:off x="2824163" y="2373313"/>
            <a:ext cx="30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+</a:t>
            </a:r>
          </a:p>
        </p:txBody>
      </p:sp>
      <p:sp>
        <p:nvSpPr>
          <p:cNvPr id="23560" name="TextBox 11"/>
          <p:cNvSpPr txBox="1">
            <a:spLocks noChangeArrowheads="1"/>
          </p:cNvSpPr>
          <p:nvPr/>
        </p:nvSpPr>
        <p:spPr bwMode="auto">
          <a:xfrm>
            <a:off x="3738563" y="1143000"/>
            <a:ext cx="30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92D050"/>
                </a:solidFill>
                <a:latin typeface="Calibri" pitchFamily="34" charset="0"/>
              </a:rPr>
              <a:t>+</a:t>
            </a:r>
          </a:p>
        </p:txBody>
      </p:sp>
      <p:sp>
        <p:nvSpPr>
          <p:cNvPr id="23561" name="TextBox 12"/>
          <p:cNvSpPr txBox="1">
            <a:spLocks noChangeArrowheads="1"/>
          </p:cNvSpPr>
          <p:nvPr/>
        </p:nvSpPr>
        <p:spPr bwMode="auto">
          <a:xfrm>
            <a:off x="2868613" y="3211513"/>
            <a:ext cx="255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-</a:t>
            </a:r>
          </a:p>
        </p:txBody>
      </p:sp>
      <p:sp>
        <p:nvSpPr>
          <p:cNvPr id="23562" name="TextBox 14"/>
          <p:cNvSpPr txBox="1">
            <a:spLocks noChangeArrowheads="1"/>
          </p:cNvSpPr>
          <p:nvPr/>
        </p:nvSpPr>
        <p:spPr bwMode="auto">
          <a:xfrm>
            <a:off x="4638675" y="1371600"/>
            <a:ext cx="4873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</a:t>
            </a:r>
          </a:p>
        </p:txBody>
      </p:sp>
      <p:sp>
        <p:nvSpPr>
          <p:cNvPr id="23563" name="TextBox 15"/>
          <p:cNvSpPr txBox="1">
            <a:spLocks noChangeArrowheads="1"/>
          </p:cNvSpPr>
          <p:nvPr/>
        </p:nvSpPr>
        <p:spPr bwMode="auto">
          <a:xfrm>
            <a:off x="3490913" y="4191000"/>
            <a:ext cx="487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Sn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648200" y="1371600"/>
            <a:ext cx="5334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5" name="TextBox 21"/>
          <p:cNvSpPr txBox="1">
            <a:spLocks noChangeArrowheads="1"/>
          </p:cNvSpPr>
          <p:nvPr/>
        </p:nvSpPr>
        <p:spPr bwMode="auto">
          <a:xfrm>
            <a:off x="3719513" y="2373313"/>
            <a:ext cx="295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</a:t>
            </a:r>
          </a:p>
        </p:txBody>
      </p:sp>
      <p:sp>
        <p:nvSpPr>
          <p:cNvPr id="23566" name="TextBox 22"/>
          <p:cNvSpPr txBox="1">
            <a:spLocks noChangeArrowheads="1"/>
          </p:cNvSpPr>
          <p:nvPr/>
        </p:nvSpPr>
        <p:spPr bwMode="auto">
          <a:xfrm>
            <a:off x="4632325" y="2373313"/>
            <a:ext cx="306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b</a:t>
            </a:r>
          </a:p>
        </p:txBody>
      </p:sp>
      <p:sp>
        <p:nvSpPr>
          <p:cNvPr id="23567" name="TextBox 23"/>
          <p:cNvSpPr txBox="1">
            <a:spLocks noChangeArrowheads="1"/>
          </p:cNvSpPr>
          <p:nvPr/>
        </p:nvSpPr>
        <p:spPr bwMode="auto">
          <a:xfrm>
            <a:off x="3741738" y="3211513"/>
            <a:ext cx="282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</a:t>
            </a:r>
          </a:p>
        </p:txBody>
      </p:sp>
      <p:sp>
        <p:nvSpPr>
          <p:cNvPr id="23568" name="TextBox 24"/>
          <p:cNvSpPr txBox="1">
            <a:spLocks noChangeArrowheads="1"/>
          </p:cNvSpPr>
          <p:nvPr/>
        </p:nvSpPr>
        <p:spPr bwMode="auto">
          <a:xfrm>
            <a:off x="4633913" y="3211513"/>
            <a:ext cx="306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3094" y="3390106"/>
            <a:ext cx="1295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4227513" y="2552700"/>
            <a:ext cx="1296988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75" name="TextBox 38"/>
          <p:cNvSpPr txBox="1">
            <a:spLocks noChangeArrowheads="1"/>
          </p:cNvSpPr>
          <p:nvPr/>
        </p:nvSpPr>
        <p:spPr bwMode="auto">
          <a:xfrm>
            <a:off x="4557713" y="985838"/>
            <a:ext cx="1695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1-Sn   =  </a:t>
            </a:r>
            <a:r>
              <a:rPr lang="en-US" sz="240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en-US" sz="2400">
                <a:latin typeface="Calibri" pitchFamily="34" charset="0"/>
              </a:rPr>
              <a:t> LR</a:t>
            </a:r>
          </a:p>
        </p:txBody>
      </p:sp>
      <p:sp>
        <p:nvSpPr>
          <p:cNvPr id="23576" name="TextBox 40"/>
          <p:cNvSpPr txBox="1">
            <a:spLocks noChangeArrowheads="1"/>
          </p:cNvSpPr>
          <p:nvPr/>
        </p:nvSpPr>
        <p:spPr bwMode="auto">
          <a:xfrm>
            <a:off x="2424113" y="4491038"/>
            <a:ext cx="1685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92D050"/>
                </a:solidFill>
                <a:latin typeface="Calibri" pitchFamily="34" charset="0"/>
              </a:rPr>
              <a:t>+</a:t>
            </a:r>
            <a:r>
              <a:rPr lang="en-US" sz="2400">
                <a:latin typeface="Calibri" pitchFamily="34" charset="0"/>
              </a:rPr>
              <a:t> LR  =  1-Sp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3505200" y="4572000"/>
            <a:ext cx="4572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78" name="TextBox 39"/>
          <p:cNvSpPr txBox="1">
            <a:spLocks noChangeArrowheads="1"/>
          </p:cNvSpPr>
          <p:nvPr/>
        </p:nvSpPr>
        <p:spPr bwMode="auto">
          <a:xfrm>
            <a:off x="7072313" y="1371600"/>
            <a:ext cx="1538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Sp = d/b+d</a:t>
            </a:r>
          </a:p>
        </p:txBody>
      </p:sp>
      <p:sp>
        <p:nvSpPr>
          <p:cNvPr id="23579" name="TextBox 41"/>
          <p:cNvSpPr txBox="1">
            <a:spLocks noChangeArrowheads="1"/>
          </p:cNvSpPr>
          <p:nvPr/>
        </p:nvSpPr>
        <p:spPr bwMode="auto">
          <a:xfrm>
            <a:off x="457200" y="4202113"/>
            <a:ext cx="14716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Sn = a/a+c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Validity</a:t>
            </a:r>
            <a:br>
              <a:rPr lang="en-US" dirty="0" smtClean="0"/>
            </a:br>
            <a:r>
              <a:rPr lang="en-US" sz="3100" dirty="0" smtClean="0"/>
              <a:t>Ruling in/Ruling Out</a:t>
            </a:r>
            <a:endParaRPr lang="en-US" dirty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5394325"/>
          </a:xfrm>
        </p:spPr>
        <p:txBody>
          <a:bodyPr/>
          <a:lstStyle/>
          <a:p>
            <a:pPr lvl="2"/>
            <a:endParaRPr lang="en-US" smtClean="0"/>
          </a:p>
          <a:p>
            <a:r>
              <a:rPr lang="en-US" smtClean="0"/>
              <a:t>SpPin</a:t>
            </a:r>
          </a:p>
          <a:p>
            <a:pPr lvl="1"/>
            <a:r>
              <a:rPr lang="en-US" smtClean="0"/>
              <a:t>With high </a:t>
            </a:r>
            <a:r>
              <a:rPr lang="en-US" smtClean="0">
                <a:solidFill>
                  <a:srgbClr val="FF0000"/>
                </a:solidFill>
              </a:rPr>
              <a:t>Sp</a:t>
            </a:r>
            <a:r>
              <a:rPr lang="en-US" smtClean="0"/>
              <a:t>ecificity, </a:t>
            </a:r>
          </a:p>
          <a:p>
            <a:pPr lvl="1"/>
            <a:r>
              <a:rPr lang="en-US" smtClean="0"/>
              <a:t>a </a:t>
            </a:r>
            <a:r>
              <a:rPr lang="en-US" smtClean="0">
                <a:solidFill>
                  <a:srgbClr val="FF0000"/>
                </a:solidFill>
              </a:rPr>
              <a:t>P</a:t>
            </a:r>
            <a:r>
              <a:rPr lang="en-US" smtClean="0"/>
              <a:t>ositive tests rules </a:t>
            </a:r>
            <a:r>
              <a:rPr lang="en-US" smtClean="0">
                <a:solidFill>
                  <a:srgbClr val="FF0000"/>
                </a:solidFill>
              </a:rPr>
              <a:t>in</a:t>
            </a:r>
            <a:r>
              <a:rPr lang="en-US" smtClean="0"/>
              <a:t> the diagnosis</a:t>
            </a:r>
          </a:p>
          <a:p>
            <a:endParaRPr lang="en-US" smtClean="0"/>
          </a:p>
          <a:p>
            <a:r>
              <a:rPr lang="en-US" smtClean="0"/>
              <a:t>SnNout</a:t>
            </a:r>
          </a:p>
          <a:p>
            <a:pPr lvl="1"/>
            <a:r>
              <a:rPr lang="en-US" smtClean="0"/>
              <a:t>With high </a:t>
            </a:r>
            <a:r>
              <a:rPr lang="en-US" smtClean="0">
                <a:solidFill>
                  <a:srgbClr val="FF0000"/>
                </a:solidFill>
              </a:rPr>
              <a:t>S</a:t>
            </a:r>
            <a:r>
              <a:rPr lang="en-US" smtClean="0"/>
              <a:t>e</a:t>
            </a:r>
            <a:r>
              <a:rPr lang="en-US" smtClean="0">
                <a:solidFill>
                  <a:srgbClr val="FF0000"/>
                </a:solidFill>
              </a:rPr>
              <a:t>n</a:t>
            </a:r>
            <a:r>
              <a:rPr lang="en-US" smtClean="0"/>
              <a:t>sitivity, </a:t>
            </a:r>
          </a:p>
          <a:p>
            <a:pPr lvl="1"/>
            <a:r>
              <a:rPr lang="en-US" smtClean="0"/>
              <a:t>a </a:t>
            </a:r>
            <a:r>
              <a:rPr lang="en-US" smtClean="0">
                <a:solidFill>
                  <a:srgbClr val="FF0000"/>
                </a:solidFill>
              </a:rPr>
              <a:t>N</a:t>
            </a:r>
            <a:r>
              <a:rPr lang="en-US" smtClean="0"/>
              <a:t>egative tests rules </a:t>
            </a:r>
            <a:r>
              <a:rPr lang="en-US" smtClean="0">
                <a:solidFill>
                  <a:srgbClr val="FF0000"/>
                </a:solidFill>
              </a:rPr>
              <a:t>out</a:t>
            </a:r>
            <a:r>
              <a:rPr lang="en-US" smtClean="0"/>
              <a:t> the diagnosis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 smtClean="0"/>
              <a:t>Validity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Pretest Posttest 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257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600" dirty="0" smtClean="0"/>
              <a:t>Pretest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What we think might be the problem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Conceptually a “best guess”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However, it is enhanced by pertinent literature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Influenced by your clinical experience</a:t>
            </a:r>
          </a:p>
          <a:p>
            <a:pPr>
              <a:lnSpc>
                <a:spcPct val="80000"/>
              </a:lnSpc>
            </a:pPr>
            <a:r>
              <a:rPr lang="en-US" sz="2600" dirty="0" smtClean="0"/>
              <a:t>Posttest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Revised probability based on test outcome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Likelihood ratios widely used in PT literature</a:t>
            </a:r>
          </a:p>
          <a:p>
            <a:pPr lvl="1">
              <a:lnSpc>
                <a:spcPct val="80000"/>
              </a:lnSpc>
            </a:pPr>
            <a:endParaRPr lang="en-US" sz="2200" dirty="0" smtClean="0"/>
          </a:p>
          <a:p>
            <a:pPr>
              <a:lnSpc>
                <a:spcPct val="80000"/>
              </a:lnSpc>
            </a:pPr>
            <a:r>
              <a:rPr lang="en-US" sz="2600" dirty="0" smtClean="0"/>
              <a:t>+LR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How many more times a positive test will be seen in those with the disorder than without the disorder</a:t>
            </a:r>
          </a:p>
          <a:p>
            <a:pPr>
              <a:lnSpc>
                <a:spcPct val="80000"/>
              </a:lnSpc>
            </a:pPr>
            <a:r>
              <a:rPr lang="en-US" sz="2600" dirty="0" smtClean="0"/>
              <a:t>-LR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How many more times a negative test will be seen in those with the disorder than without the disorder</a:t>
            </a:r>
          </a:p>
          <a:p>
            <a:pPr>
              <a:lnSpc>
                <a:spcPct val="80000"/>
              </a:lnSpc>
            </a:pPr>
            <a:endParaRPr lang="en-US" sz="2600" dirty="0" smtClean="0"/>
          </a:p>
          <a:p>
            <a:pPr>
              <a:lnSpc>
                <a:spcPct val="80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Content Placeholder 3" descr="Nomogram for likelihood ratios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0"/>
            <a:ext cx="7315200" cy="6858000"/>
          </a:xfrm>
        </p:spPr>
      </p:pic>
      <p:sp>
        <p:nvSpPr>
          <p:cNvPr id="7" name="Flowchart: Connector 6"/>
          <p:cNvSpPr/>
          <p:nvPr/>
        </p:nvSpPr>
        <p:spPr>
          <a:xfrm>
            <a:off x="3352800" y="3733800"/>
            <a:ext cx="152400" cy="12223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6324600" y="1676400"/>
            <a:ext cx="152400" cy="12223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4800600" y="2743200"/>
            <a:ext cx="152400" cy="12223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379787" y="2590800"/>
            <a:ext cx="2944813" cy="19431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Receiver Operating Characteristic (ROC) Curves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8525"/>
          </a:xfrm>
        </p:spPr>
        <p:txBody>
          <a:bodyPr>
            <a:normAutofit fontScale="77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Strikes a balance  between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Sensitivity 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Specificity</a:t>
            </a:r>
          </a:p>
          <a:p>
            <a:pPr marL="1268730" lvl="2" indent="-283464">
              <a:buFont typeface="Wingdings 2"/>
              <a:buChar char=""/>
              <a:defRPr/>
            </a:pPr>
            <a:r>
              <a:rPr lang="en-US" dirty="0" smtClean="0"/>
              <a:t>So that we can trade-off over and under diagnosing.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Construction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Set several cutoff points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Plot Sensitivity and 1-Specificity</a:t>
            </a:r>
          </a:p>
          <a:p>
            <a:pPr marL="548640" lvl="1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dirty="0" smtClean="0"/>
              <a:t>Interpret</a:t>
            </a:r>
          </a:p>
          <a:p>
            <a:pPr marL="813816" lvl="2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dirty="0" smtClean="0"/>
              <a:t>Visually - which is best diagnostic tool?</a:t>
            </a:r>
          </a:p>
          <a:p>
            <a:pPr marL="813816" lvl="2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dirty="0" smtClean="0"/>
              <a:t>Mathematically the Area under the curve is best diagnostic trade-off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Decide on Cutoff </a:t>
            </a:r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Based on the impact of incorrect decision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Receiver Operating Characteristic (ROC) Curves</a:t>
            </a:r>
            <a:endParaRPr lang="en-US" dirty="0"/>
          </a:p>
        </p:txBody>
      </p:sp>
      <p:pic>
        <p:nvPicPr>
          <p:cNvPr id="33794" name="Content Placeholder 3" descr="figure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59903" y="1600200"/>
            <a:ext cx="3224194" cy="4525963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14400" y="6477000"/>
            <a:ext cx="8229600" cy="381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1100" b="1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  <a:hlinkClick r:id="rId4"/>
              </a:rPr>
              <a:t>www.openmedicine.ca/article/viewArticle/63/61</a:t>
            </a:r>
            <a:endParaRPr lang="en-US" sz="1100" b="1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 flipH="1" flipV="1">
            <a:off x="2895600" y="1752600"/>
            <a:ext cx="3962400" cy="396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724400" y="37338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Book Antiqua" pitchFamily="18" charset="0"/>
              </a:rPr>
              <a:t>50:50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7779</TotalTime>
  <Words>792</Words>
  <Application>Microsoft Office PowerPoint</Application>
  <PresentationFormat>On-screen Show (4:3)</PresentationFormat>
  <Paragraphs>186</Paragraphs>
  <Slides>20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PTP 560</vt:lpstr>
      <vt:lpstr>PowerPoint Presentation</vt:lpstr>
      <vt:lpstr>Independent T-test </vt:lpstr>
      <vt:lpstr>PowerPoint Presentation</vt:lpstr>
      <vt:lpstr>Validity Ruling in/Ruling Out</vt:lpstr>
      <vt:lpstr>Validity Pretest Posttest Probability</vt:lpstr>
      <vt:lpstr>PowerPoint Presentation</vt:lpstr>
      <vt:lpstr>Receiver Operating Characteristic (ROC) Curves</vt:lpstr>
      <vt:lpstr>Receiver Operating Characteristic (ROC) Curves</vt:lpstr>
      <vt:lpstr>PowerPoint Presentation</vt:lpstr>
      <vt:lpstr>Clinical Prediction Rules</vt:lpstr>
      <vt:lpstr>PowerPoint Presentation</vt:lpstr>
      <vt:lpstr>PowerPoint Presentation</vt:lpstr>
      <vt:lpstr>Measuring Change</vt:lpstr>
      <vt:lpstr>Epidemiology</vt:lpstr>
      <vt:lpstr>Descriptive Epidemiology</vt:lpstr>
      <vt:lpstr>Analytic Epidemiology</vt:lpstr>
      <vt:lpstr>Analytic Epidemiology</vt:lpstr>
      <vt:lpstr>Analytic Epidemiology</vt:lpstr>
      <vt:lpstr>Multivariate Analysis A one time read thorough is warranted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SWEET, CHRISTINA</dc:creator>
  <cp:lastModifiedBy>SWEET, CHRISTINA</cp:lastModifiedBy>
  <cp:revision>186</cp:revision>
  <dcterms:created xsi:type="dcterms:W3CDTF">2006-08-16T00:00:00Z</dcterms:created>
  <dcterms:modified xsi:type="dcterms:W3CDTF">2012-04-02T13:46:49Z</dcterms:modified>
</cp:coreProperties>
</file>