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30"/>
  </p:notesMasterIdLst>
  <p:handoutMasterIdLst>
    <p:handoutMasterId r:id="rId31"/>
  </p:handoutMasterIdLst>
  <p:sldIdLst>
    <p:sldId id="307" r:id="rId2"/>
    <p:sldId id="421" r:id="rId3"/>
    <p:sldId id="465" r:id="rId4"/>
    <p:sldId id="424" r:id="rId5"/>
    <p:sldId id="464" r:id="rId6"/>
    <p:sldId id="473" r:id="rId7"/>
    <p:sldId id="468" r:id="rId8"/>
    <p:sldId id="426" r:id="rId9"/>
    <p:sldId id="425" r:id="rId10"/>
    <p:sldId id="467" r:id="rId11"/>
    <p:sldId id="428" r:id="rId12"/>
    <p:sldId id="438" r:id="rId13"/>
    <p:sldId id="466" r:id="rId14"/>
    <p:sldId id="427" r:id="rId15"/>
    <p:sldId id="429" r:id="rId16"/>
    <p:sldId id="430" r:id="rId17"/>
    <p:sldId id="474" r:id="rId18"/>
    <p:sldId id="433" r:id="rId19"/>
    <p:sldId id="475" r:id="rId20"/>
    <p:sldId id="456" r:id="rId21"/>
    <p:sldId id="453" r:id="rId22"/>
    <p:sldId id="454" r:id="rId23"/>
    <p:sldId id="455" r:id="rId24"/>
    <p:sldId id="471" r:id="rId25"/>
    <p:sldId id="472" r:id="rId26"/>
    <p:sldId id="461" r:id="rId27"/>
    <p:sldId id="434" r:id="rId28"/>
    <p:sldId id="435" r:id="rId29"/>
  </p:sldIdLst>
  <p:sldSz cx="9144000" cy="6858000" type="screen4x3"/>
  <p:notesSz cx="6954838" cy="92408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5466" autoAdjust="0"/>
    <p:restoredTop sz="92007" autoAdjust="0"/>
  </p:normalViewPr>
  <p:slideViewPr>
    <p:cSldViewPr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58" y="-82"/>
      </p:cViewPr>
      <p:guideLst>
        <p:guide orient="horz" pos="2911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F96290-82FF-4D53-AF03-D9559CA674FC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212AF-5635-4BE8-BA8D-50DF7BF2E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13201"/>
      </p:ext>
    </p:extLst>
  </p:cSld>
  <p:clrMap bg1="dk1" tx1="lt1" bg2="dk2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AEB52D-0951-4B5C-9626-CDE9CAB7D127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3738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389398"/>
            <a:ext cx="5563870" cy="4158377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57426-3891-4F2D-A7C6-8D9963DAA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54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 above the line, 1 below so there</a:t>
            </a:r>
            <a:r>
              <a:rPr lang="en-US" baseline="0" dirty="0" smtClean="0"/>
              <a:t> is a change with the intervention</a:t>
            </a:r>
          </a:p>
          <a:p>
            <a:r>
              <a:rPr lang="en-US" dirty="0" smtClean="0"/>
              <a:t>Used 10 baseline points as it was not a stable </a:t>
            </a:r>
          </a:p>
          <a:p>
            <a:r>
              <a:rPr lang="en-US" dirty="0" smtClean="0"/>
              <a:t>No change, 5 above, 5 below. Number of observations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4754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68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Wait for this Subject</a:t>
            </a:r>
            <a:r>
              <a:rPr lang="en-US" baseline="0" dirty="0" smtClean="0"/>
              <a:t> to “Show-up” for you to observe and test them.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52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Minimum is 3 in every phase,</a:t>
            </a:r>
            <a:r>
              <a:rPr lang="en-US" baseline="0" dirty="0" smtClean="0"/>
              <a:t> can be more.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64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ROM, Pain, Strength,</a:t>
            </a:r>
            <a:r>
              <a:rPr lang="en-US" baseline="0" dirty="0" smtClean="0"/>
              <a:t> Power, Jump Height, Etc. the number would be the “measurement”. </a:t>
            </a:r>
          </a:p>
          <a:p>
            <a:r>
              <a:rPr lang="en-US" baseline="0" dirty="0" smtClean="0"/>
              <a:t>Frequency: How many memory questions did they get right</a:t>
            </a:r>
          </a:p>
          <a:p>
            <a:r>
              <a:rPr lang="en-US" baseline="0" dirty="0" smtClean="0"/>
              <a:t>Duration: how long can they do sit to stand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12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&amp; B is similar to what is done in healthcare where</a:t>
            </a:r>
            <a:r>
              <a:rPr lang="en-US" baseline="0" dirty="0" smtClean="0"/>
              <a:t> one tries to improve a condition by intervention, and if improves then discharge with HEP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</a:t>
            </a:r>
            <a:r>
              <a:rPr lang="en-US" sz="1800" b="1" kern="1200" dirty="0" smtClean="0">
                <a:solidFill>
                  <a:schemeClr val="accent6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rPr>
              <a:t>The minimum number of data points needed in an A-B study is 6 (3 for phase A and 3 for phase B)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00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A1: Baseline</a:t>
            </a:r>
          </a:p>
          <a:p>
            <a:r>
              <a:rPr lang="en-US" dirty="0" smtClean="0"/>
              <a:t>B1: Intervention</a:t>
            </a:r>
          </a:p>
          <a:p>
            <a:r>
              <a:rPr lang="en-US" dirty="0" smtClean="0"/>
              <a:t>A2:</a:t>
            </a:r>
            <a:r>
              <a:rPr lang="en-US" baseline="0" dirty="0" smtClean="0"/>
              <a:t> Stop the intervention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27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*Not testable, more look-up if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04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# of points you have to a table</a:t>
            </a:r>
            <a:r>
              <a:rPr lang="en-US" baseline="0" dirty="0" smtClean="0"/>
              <a:t> of expected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Lower left box baseline data,</a:t>
            </a:r>
            <a:r>
              <a:rPr lang="en-US" baseline="0" dirty="0" smtClean="0"/>
              <a:t> then split in half.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95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5D935-D73C-4529-ACB4-B186694129B7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614E5-4AF7-42EE-9B0C-CA7054059D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1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C87F0-B532-4B28-B4AB-E9A05006A2BA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EC456-5147-4D90-87D3-121107E4A7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0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508E9-8215-4A30-ABB1-FF1AEC5542C2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2C6A6-067E-4DFF-ACD4-86F59C3D0C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59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BAA08-A65B-4242-81E5-207DA8A38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EA62C8-6606-4F53-A864-9DD34D0124E6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11C82-8113-4BCD-BC95-BB58B6CB4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55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9D938-C702-4998-AF8E-519B30EB2872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FC4-BEAC-435B-BCC7-5CB0064D4C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1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E8B87-0CA7-4890-BB74-EE18413C227C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ED2D2-AEDA-4EA5-A1D8-672016AD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2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016CA5-8F78-47C6-B262-D3DDE79530EB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E16F0-5298-40C4-AFE3-4D4611935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0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CF34E5-8448-4D8A-AB3C-877D46C8F971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61494-1DA3-4CE1-AA22-5CCEAA6111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7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C0DF9-57B0-4DB6-8396-38B1818ECCF3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A807B-41DF-4F86-940F-C9C9B0EF8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05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9E365-58BE-4AFE-96AB-7AE537D3AC94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9347E-4A92-40A6-82BA-8BD0DF1092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6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393660-8A15-46E9-883C-59D4F43DB3EC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8A92A-3A7C-4AC6-BDFC-09B8D37762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9D1BCD-D297-46D5-A8E7-64C8D80F0109}" type="datetimeFigureOut">
              <a:rPr lang="en-US" smtClean="0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0B3EAA-208E-4008-ACB1-23FFB997C1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4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mtClean="0"/>
              <a:t>Week 4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Single Subject Designs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038600" cy="4114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400" dirty="0" smtClean="0"/>
              <a:t>Design Phases</a:t>
            </a:r>
          </a:p>
          <a:p>
            <a:r>
              <a:rPr lang="en-US" sz="2400" dirty="0" smtClean="0"/>
              <a:t>Baseline Phase (Left)</a:t>
            </a:r>
          </a:p>
          <a:p>
            <a:pPr lvl="1"/>
            <a:r>
              <a:rPr lang="en-US" sz="2000" dirty="0" smtClean="0"/>
              <a:t>Information during “no treatment”</a:t>
            </a:r>
          </a:p>
          <a:p>
            <a:pPr lvl="1"/>
            <a:r>
              <a:rPr lang="en-US" sz="2000" dirty="0" smtClean="0"/>
              <a:t>Serves as a control condition</a:t>
            </a:r>
          </a:p>
          <a:p>
            <a:endParaRPr lang="en-US" sz="2400" dirty="0" smtClean="0"/>
          </a:p>
          <a:p>
            <a:r>
              <a:rPr lang="en-US" sz="2400" dirty="0" smtClean="0"/>
              <a:t>Intervention Phase (Right)</a:t>
            </a:r>
          </a:p>
          <a:p>
            <a:pPr lvl="1"/>
            <a:r>
              <a:rPr lang="en-US" sz="2000" dirty="0" smtClean="0"/>
              <a:t>Measures during treatment</a:t>
            </a:r>
          </a:p>
          <a:p>
            <a:pPr lvl="1"/>
            <a:r>
              <a:rPr lang="en-US" sz="2000" dirty="0" smtClean="0"/>
              <a:t>Serves as comparison</a:t>
            </a:r>
          </a:p>
        </p:txBody>
      </p:sp>
      <p:pic>
        <p:nvPicPr>
          <p:cNvPr id="12292" name="Picture 5" descr="single subject phas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981200"/>
            <a:ext cx="3810000" cy="434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A-B-A design useful to help internal validity</a:t>
            </a:r>
          </a:p>
          <a:p>
            <a:pPr lvl="1"/>
            <a:r>
              <a:rPr lang="en-US" dirty="0" smtClean="0"/>
              <a:t>The Causal Nature, However, behavior must be </a:t>
            </a:r>
            <a:r>
              <a:rPr lang="en-US" b="1" u="sng" dirty="0" smtClean="0"/>
              <a:t>reversible</a:t>
            </a:r>
          </a:p>
          <a:p>
            <a:pPr lvl="2"/>
            <a:r>
              <a:rPr lang="en-US" i="1" dirty="0" smtClean="0"/>
              <a:t>Reversibility just needs to be sig. different, but not back to baseline.</a:t>
            </a:r>
          </a:p>
          <a:p>
            <a:r>
              <a:rPr lang="en-US" dirty="0" smtClean="0"/>
              <a:t>A-B-A-B</a:t>
            </a:r>
          </a:p>
          <a:p>
            <a:pPr lvl="1"/>
            <a:r>
              <a:rPr lang="en-US" dirty="0" smtClean="0"/>
              <a:t>Strengthens design</a:t>
            </a:r>
          </a:p>
          <a:p>
            <a:pPr lvl="1"/>
            <a:r>
              <a:rPr lang="en-US" dirty="0" smtClean="0"/>
              <a:t>Again behavior must be reversible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Consider Multiple Baselines (Fig 12.7)</a:t>
            </a:r>
          </a:p>
          <a:p>
            <a:pPr lvl="1"/>
            <a:r>
              <a:rPr lang="en-US" dirty="0" smtClean="0"/>
              <a:t>To avoid being unethical, </a:t>
            </a:r>
            <a:r>
              <a:rPr lang="en-US" dirty="0"/>
              <a:t>i</a:t>
            </a:r>
            <a:r>
              <a:rPr lang="en-US" dirty="0" smtClean="0"/>
              <a:t>f withdrawal is unethical</a:t>
            </a:r>
          </a:p>
          <a:p>
            <a:pPr lvl="1"/>
            <a:r>
              <a:rPr lang="en-US" dirty="0" smtClean="0"/>
              <a:t>If behavior is: </a:t>
            </a:r>
          </a:p>
          <a:p>
            <a:pPr lvl="2"/>
            <a:r>
              <a:rPr lang="en-US" dirty="0" smtClean="0"/>
              <a:t>Nonreversible</a:t>
            </a:r>
          </a:p>
          <a:p>
            <a:pPr lvl="2"/>
            <a:r>
              <a:rPr lang="en-US" dirty="0" smtClean="0"/>
              <a:t>Prone to carryover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1752600" y="1600200"/>
            <a:ext cx="0" cy="3657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752600" y="5257800"/>
            <a:ext cx="6172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828800" y="5334000"/>
            <a:ext cx="6477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Week 1		Week 2		Week 3		Week 4 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Baseline	Intervention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5029200" y="59436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2098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25908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3048000" y="4572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3810000" y="38100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4800600" y="35814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4267200" y="37338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5638800" y="28194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6172200" y="25908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6934200" y="4114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7772400" y="3962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3352800" y="1600200"/>
            <a:ext cx="0" cy="3657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381000" y="46482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Function</a:t>
            </a: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V="1">
            <a:off x="1219200" y="2286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1676400" y="1600200"/>
            <a:ext cx="1676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A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Baseline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191000" y="1524000"/>
            <a:ext cx="15240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B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Intervention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705600" y="1524000"/>
            <a:ext cx="1676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A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Baseline</a:t>
            </a:r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73152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>
            <a:off x="6553200" y="1676400"/>
            <a:ext cx="0" cy="3581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609600" y="457200"/>
            <a:ext cx="388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ABA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1752600" y="1600200"/>
            <a:ext cx="0" cy="3657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1752600" y="5257800"/>
            <a:ext cx="6172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28800" y="5334000"/>
            <a:ext cx="6477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Week 1		Week 2		Week 3		Week 4 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Baseline	Intervention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5029200" y="59436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9812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22860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2590800" y="4495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3429000" y="33528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4343400" y="32766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3810000" y="33528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6553200" y="23622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7010400" y="24384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Oval 14"/>
          <p:cNvSpPr>
            <a:spLocks noChangeArrowheads="1"/>
          </p:cNvSpPr>
          <p:nvPr/>
        </p:nvSpPr>
        <p:spPr bwMode="auto">
          <a:xfrm>
            <a:off x="5029200" y="4038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5715000" y="4267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3200400" y="1600200"/>
            <a:ext cx="0" cy="3657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81000" y="46482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>
                <a:latin typeface="Arial" charset="0"/>
              </a:rPr>
              <a:t>Function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V="1">
            <a:off x="1219200" y="2286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676400" y="1295400"/>
            <a:ext cx="1676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A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Baseline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477000" y="1219200"/>
            <a:ext cx="15240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B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Intervention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4876800" y="1295400"/>
            <a:ext cx="12954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A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Baseline</a:t>
            </a:r>
          </a:p>
        </p:txBody>
      </p:sp>
      <p:sp>
        <p:nvSpPr>
          <p:cNvPr id="10262" name="Oval 22"/>
          <p:cNvSpPr>
            <a:spLocks noChangeArrowheads="1"/>
          </p:cNvSpPr>
          <p:nvPr/>
        </p:nvSpPr>
        <p:spPr bwMode="auto">
          <a:xfrm>
            <a:off x="533400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6248400" y="1676400"/>
            <a:ext cx="0" cy="3581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4800600" y="1676400"/>
            <a:ext cx="0" cy="3581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3200400" y="1295400"/>
            <a:ext cx="15240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B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Arial" charset="0"/>
              </a:rPr>
              <a:t>Intervention</a:t>
            </a:r>
          </a:p>
        </p:txBody>
      </p:sp>
      <p:sp>
        <p:nvSpPr>
          <p:cNvPr id="10266" name="Oval 26"/>
          <p:cNvSpPr>
            <a:spLocks noChangeArrowheads="1"/>
          </p:cNvSpPr>
          <p:nvPr/>
        </p:nvSpPr>
        <p:spPr bwMode="auto">
          <a:xfrm>
            <a:off x="7467600" y="24384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457200" y="2286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ABAB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Multiple Baselines</a:t>
            </a:r>
          </a:p>
          <a:p>
            <a:pPr lvl="1"/>
            <a:r>
              <a:rPr lang="en-US" dirty="0" smtClean="0"/>
              <a:t>Across behaviors</a:t>
            </a:r>
          </a:p>
          <a:p>
            <a:pPr lvl="2"/>
            <a:r>
              <a:rPr lang="en-US" dirty="0" smtClean="0"/>
              <a:t>One subject</a:t>
            </a:r>
          </a:p>
          <a:p>
            <a:pPr lvl="2"/>
            <a:r>
              <a:rPr lang="en-US" dirty="0" smtClean="0"/>
              <a:t>Multiple behaviors (outcomes)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Across subjects</a:t>
            </a:r>
          </a:p>
          <a:p>
            <a:pPr lvl="2"/>
            <a:r>
              <a:rPr lang="en-US" dirty="0" smtClean="0"/>
              <a:t>Multiple individual subjects</a:t>
            </a:r>
          </a:p>
          <a:p>
            <a:pPr lvl="2"/>
            <a:r>
              <a:rPr lang="en-US" dirty="0" smtClean="0"/>
              <a:t>One target behavior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Across conditions</a:t>
            </a:r>
          </a:p>
          <a:p>
            <a:pPr lvl="2"/>
            <a:r>
              <a:rPr lang="en-US" dirty="0" smtClean="0"/>
              <a:t>One subject</a:t>
            </a:r>
          </a:p>
          <a:p>
            <a:pPr lvl="2"/>
            <a:r>
              <a:rPr lang="en-US" dirty="0" smtClean="0"/>
              <a:t>One behavior</a:t>
            </a:r>
          </a:p>
          <a:p>
            <a:pPr lvl="2"/>
            <a:r>
              <a:rPr lang="en-US" dirty="0" smtClean="0"/>
              <a:t>Two or more conditions/situations/environments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1663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Non-concurrent Multiple Baselines (Fig 12.8)</a:t>
            </a:r>
          </a:p>
          <a:p>
            <a:pPr lvl="1"/>
            <a:r>
              <a:rPr lang="en-US" dirty="0" smtClean="0"/>
              <a:t>Multiple individual subjects</a:t>
            </a:r>
          </a:p>
          <a:p>
            <a:pPr lvl="1"/>
            <a:r>
              <a:rPr lang="en-US" dirty="0" smtClean="0"/>
              <a:t>One target behavior</a:t>
            </a:r>
          </a:p>
          <a:p>
            <a:pPr lvl="1"/>
            <a:r>
              <a:rPr lang="en-US" dirty="0" smtClean="0"/>
              <a:t>Intervention begun at randomly assigned intervals</a:t>
            </a:r>
          </a:p>
          <a:p>
            <a:endParaRPr lang="en-US" dirty="0" smtClean="0"/>
          </a:p>
          <a:p>
            <a:r>
              <a:rPr lang="en-US" dirty="0" smtClean="0"/>
              <a:t>Alternate Treatments (Fig 12.9)</a:t>
            </a:r>
          </a:p>
          <a:p>
            <a:pPr lvl="1"/>
            <a:r>
              <a:rPr lang="en-US" dirty="0" smtClean="0"/>
              <a:t>Appropriate when response is immediate</a:t>
            </a:r>
          </a:p>
          <a:p>
            <a:pPr lvl="1"/>
            <a:r>
              <a:rPr lang="en-US" dirty="0" smtClean="0"/>
              <a:t>Session by session</a:t>
            </a:r>
          </a:p>
          <a:p>
            <a:pPr lvl="1"/>
            <a:r>
              <a:rPr lang="en-US" dirty="0" smtClean="0"/>
              <a:t>Day by Day</a:t>
            </a:r>
          </a:p>
          <a:p>
            <a:endParaRPr lang="en-US" dirty="0" smtClean="0"/>
          </a:p>
          <a:p>
            <a:r>
              <a:rPr lang="en-US" dirty="0" smtClean="0"/>
              <a:t>Multiple Treatment  A-B-C-A (Fig 12.10)</a:t>
            </a:r>
          </a:p>
          <a:p>
            <a:pPr lvl="1"/>
            <a:r>
              <a:rPr lang="en-US" dirty="0" smtClean="0"/>
              <a:t>Across conditions</a:t>
            </a:r>
          </a:p>
          <a:p>
            <a:pPr lvl="2"/>
            <a:r>
              <a:rPr lang="en-US" dirty="0" smtClean="0"/>
              <a:t>One subject</a:t>
            </a:r>
          </a:p>
          <a:p>
            <a:pPr lvl="2"/>
            <a:r>
              <a:rPr lang="en-US" dirty="0" smtClean="0"/>
              <a:t>One behavior</a:t>
            </a:r>
          </a:p>
          <a:p>
            <a:pPr lvl="2"/>
            <a:r>
              <a:rPr lang="en-US" dirty="0" smtClean="0"/>
              <a:t>Two or more conditions/situations/environments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analysis</a:t>
            </a:r>
          </a:p>
          <a:p>
            <a:pPr lvl="1"/>
            <a:r>
              <a:rPr lang="en-US" dirty="0" smtClean="0"/>
              <a:t>Comparisons </a:t>
            </a:r>
            <a:r>
              <a:rPr lang="en-US" u="sng" dirty="0" smtClean="0"/>
              <a:t>ONLY across adjacent phases</a:t>
            </a:r>
          </a:p>
          <a:p>
            <a:pPr lvl="2"/>
            <a:r>
              <a:rPr lang="en-US" i="1" dirty="0" smtClean="0"/>
              <a:t>Only compare letters that are next to each other, so can’t compare A to C.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Are the data level?</a:t>
            </a:r>
          </a:p>
          <a:p>
            <a:pPr lvl="3"/>
            <a:r>
              <a:rPr lang="en-US" dirty="0" smtClean="0"/>
              <a:t>Visual </a:t>
            </a:r>
          </a:p>
          <a:p>
            <a:pPr lvl="3"/>
            <a:r>
              <a:rPr lang="en-US" dirty="0" smtClean="0"/>
              <a:t>Mean</a:t>
            </a:r>
          </a:p>
          <a:p>
            <a:pPr lvl="1"/>
            <a:r>
              <a:rPr lang="en-US" dirty="0" smtClean="0"/>
              <a:t>Is there a trend?</a:t>
            </a:r>
          </a:p>
          <a:p>
            <a:pPr lvl="3"/>
            <a:r>
              <a:rPr lang="en-US" dirty="0" smtClean="0"/>
              <a:t>Direction  within a phase</a:t>
            </a:r>
          </a:p>
          <a:p>
            <a:pPr lvl="3"/>
            <a:r>
              <a:rPr lang="en-US" dirty="0" smtClean="0"/>
              <a:t>Accelerating/decelerating/constant</a:t>
            </a:r>
          </a:p>
          <a:p>
            <a:pPr lvl="1"/>
            <a:r>
              <a:rPr lang="en-US" dirty="0" smtClean="0"/>
              <a:t>What is the slope?</a:t>
            </a:r>
          </a:p>
          <a:p>
            <a:pPr lvl="3"/>
            <a:r>
              <a:rPr lang="en-US" dirty="0" smtClean="0"/>
              <a:t>Rate of change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making comparisons in these scenarios, what can you compare?</a:t>
            </a:r>
          </a:p>
          <a:p>
            <a:endParaRPr lang="en-US" dirty="0" smtClean="0"/>
          </a:p>
          <a:p>
            <a:pPr lvl="3">
              <a:buNone/>
            </a:pPr>
            <a:r>
              <a:rPr lang="en-US" dirty="0" smtClean="0"/>
              <a:t>A-B-A</a:t>
            </a:r>
          </a:p>
          <a:p>
            <a:pPr lvl="3">
              <a:buNone/>
            </a:pPr>
            <a:endParaRPr lang="en-US" dirty="0" smtClean="0"/>
          </a:p>
          <a:p>
            <a:pPr lvl="3">
              <a:buNone/>
            </a:pPr>
            <a:r>
              <a:rPr lang="en-US" dirty="0" smtClean="0"/>
              <a:t>A-B-C-A</a:t>
            </a:r>
          </a:p>
          <a:p>
            <a:pPr lvl="3">
              <a:buNone/>
            </a:pPr>
            <a:endParaRPr lang="en-US" dirty="0" smtClean="0"/>
          </a:p>
          <a:p>
            <a:pPr lvl="3">
              <a:buNone/>
            </a:pPr>
            <a:r>
              <a:rPr lang="en-US" dirty="0" smtClean="0"/>
              <a:t>A-B-C-D-E-F-G-A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analysis</a:t>
            </a:r>
          </a:p>
          <a:p>
            <a:pPr lvl="1"/>
            <a:r>
              <a:rPr lang="en-US" dirty="0" smtClean="0"/>
              <a:t>The split middle</a:t>
            </a:r>
          </a:p>
          <a:p>
            <a:pPr lvl="2"/>
            <a:r>
              <a:rPr lang="en-US" dirty="0" smtClean="0"/>
              <a:t>Apply the binomial test (Table A.9)</a:t>
            </a:r>
          </a:p>
          <a:p>
            <a:pPr lvl="1"/>
            <a:r>
              <a:rPr lang="en-US" dirty="0" smtClean="0"/>
              <a:t>Two standard deviation method</a:t>
            </a:r>
          </a:p>
          <a:p>
            <a:pPr lvl="1"/>
            <a:r>
              <a:rPr lang="en-US" sz="1800" dirty="0" smtClean="0"/>
              <a:t>Serial dependency</a:t>
            </a:r>
          </a:p>
          <a:p>
            <a:pPr lvl="1"/>
            <a:r>
              <a:rPr lang="en-US" sz="1800" dirty="0" smtClean="0"/>
              <a:t>C statistic</a:t>
            </a:r>
          </a:p>
          <a:p>
            <a:pPr lvl="1"/>
            <a:r>
              <a:rPr lang="en-US" dirty="0" smtClean="0"/>
              <a:t>Statistical Process Control</a:t>
            </a:r>
          </a:p>
          <a:p>
            <a:pPr lvl="2"/>
            <a:r>
              <a:rPr lang="en-US" dirty="0" smtClean="0"/>
              <a:t>Upper and Lower Control Limits</a:t>
            </a:r>
          </a:p>
          <a:p>
            <a:pPr lvl="3"/>
            <a:r>
              <a:rPr lang="en-US" dirty="0" smtClean="0"/>
              <a:t>Based on 3 standard deviations</a:t>
            </a:r>
          </a:p>
          <a:p>
            <a:pPr lvl="3"/>
            <a:r>
              <a:rPr lang="en-US" dirty="0" smtClean="0"/>
              <a:t>Then apply the three rules (p 266)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Autocorrelation: if data are correlated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92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Similar (</a:t>
            </a:r>
            <a:r>
              <a:rPr lang="en-US" u="sng" dirty="0" smtClean="0"/>
              <a:t>not</a:t>
            </a:r>
            <a:r>
              <a:rPr lang="en-US" dirty="0" smtClean="0"/>
              <a:t> identical) to clinical practice</a:t>
            </a:r>
          </a:p>
          <a:p>
            <a:endParaRPr lang="en-US" dirty="0" smtClean="0"/>
          </a:p>
          <a:p>
            <a:r>
              <a:rPr lang="en-US" dirty="0" smtClean="0"/>
              <a:t>Independent variable is the intervention</a:t>
            </a:r>
          </a:p>
          <a:p>
            <a:r>
              <a:rPr lang="en-US" dirty="0" smtClean="0"/>
              <a:t>Dependent variable is the response (outcome)</a:t>
            </a:r>
          </a:p>
          <a:p>
            <a:endParaRPr lang="en-US" dirty="0" smtClean="0"/>
          </a:p>
          <a:p>
            <a:r>
              <a:rPr lang="en-US" dirty="0" smtClean="0"/>
              <a:t>Requires strict attention and control</a:t>
            </a:r>
          </a:p>
          <a:p>
            <a:endParaRPr lang="en-US" dirty="0" smtClean="0"/>
          </a:p>
          <a:p>
            <a:r>
              <a:rPr lang="en-US" dirty="0" smtClean="0"/>
              <a:t>Allows for flexibility to observe change</a:t>
            </a:r>
          </a:p>
          <a:p>
            <a:pPr lvl="1"/>
            <a:r>
              <a:rPr lang="en-US" dirty="0" smtClean="0"/>
              <a:t>In clinical (real world) setting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Designs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458200" cy="501396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Celeration</a:t>
            </a:r>
            <a:r>
              <a:rPr lang="en-US" dirty="0" smtClean="0"/>
              <a:t> Line (Split Middle Line)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Measure of central tendency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Represents the median point of the data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Counts data points above or below in a given phase.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Adjust line up or down to a point where data is equally divided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Extend into intervention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Celeration Line</a:t>
            </a:r>
          </a:p>
        </p:txBody>
      </p:sp>
      <p:pic>
        <p:nvPicPr>
          <p:cNvPr id="24579" name="Picture 6" descr="celeration lin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753" r="6451" b="65079"/>
          <a:stretch>
            <a:fillRect/>
          </a:stretch>
        </p:blipFill>
        <p:spPr>
          <a:xfrm>
            <a:off x="460587" y="1752600"/>
            <a:ext cx="7692813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Celeration</a:t>
            </a:r>
            <a:r>
              <a:rPr lang="en-US" dirty="0" smtClean="0"/>
              <a:t> Line</a:t>
            </a:r>
          </a:p>
        </p:txBody>
      </p:sp>
      <p:pic>
        <p:nvPicPr>
          <p:cNvPr id="25603" name="Picture 3" descr="celeration lin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26" r="6451" b="38095"/>
          <a:stretch>
            <a:fillRect/>
          </a:stretch>
        </p:blipFill>
        <p:spPr>
          <a:xfrm>
            <a:off x="685800" y="1279071"/>
            <a:ext cx="7086600" cy="489312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Celeration</a:t>
            </a:r>
            <a:r>
              <a:rPr lang="en-US" dirty="0" smtClean="0"/>
              <a:t> Line</a:t>
            </a:r>
          </a:p>
        </p:txBody>
      </p:sp>
      <p:pic>
        <p:nvPicPr>
          <p:cNvPr id="26627" name="Picture 3" descr="celeration lin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50" r="6451"/>
          <a:stretch>
            <a:fillRect/>
          </a:stretch>
        </p:blipFill>
        <p:spPr>
          <a:xfrm>
            <a:off x="381000" y="914400"/>
            <a:ext cx="7505095" cy="5943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Single Subject Designs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533400" indent="-533400">
              <a:buFontTx/>
              <a:buNone/>
            </a:pPr>
            <a:r>
              <a:rPr lang="en-US" sz="2800" dirty="0" smtClean="0"/>
              <a:t>Non-Parametric</a:t>
            </a:r>
          </a:p>
          <a:p>
            <a:pPr marL="533400" indent="-533400">
              <a:buFontTx/>
              <a:buNone/>
            </a:pPr>
            <a:r>
              <a:rPr lang="en-US" sz="2800" dirty="0" err="1" smtClean="0"/>
              <a:t>Celeration</a:t>
            </a:r>
            <a:r>
              <a:rPr lang="en-US" sz="2800" dirty="0" smtClean="0"/>
              <a:t> Line</a:t>
            </a:r>
          </a:p>
          <a:p>
            <a:pPr marL="533400" indent="-533400">
              <a:buFontTx/>
              <a:buNone/>
            </a:pPr>
            <a:r>
              <a:rPr lang="en-US" sz="2800" dirty="0" smtClean="0"/>
              <a:t>Binomial Test</a:t>
            </a:r>
          </a:p>
          <a:p>
            <a:pPr marL="914400" lvl="1" indent="-457200">
              <a:buFontTx/>
              <a:buNone/>
            </a:pPr>
            <a:r>
              <a:rPr lang="en-US" sz="2000" dirty="0" smtClean="0"/>
              <a:t>1. Extend split middle line of baseline phase into intervention phase</a:t>
            </a:r>
          </a:p>
          <a:p>
            <a:pPr marL="914400" lvl="1" indent="-457200">
              <a:buFontTx/>
              <a:buNone/>
            </a:pPr>
            <a:r>
              <a:rPr lang="en-US" sz="2000" dirty="0" smtClean="0"/>
              <a:t>2. Count Total points</a:t>
            </a:r>
          </a:p>
          <a:p>
            <a:pPr marL="1295400" lvl="2" indent="-381000"/>
            <a:r>
              <a:rPr lang="en-US" sz="1800" dirty="0" smtClean="0"/>
              <a:t>Count points above </a:t>
            </a:r>
          </a:p>
          <a:p>
            <a:pPr marL="1295400" lvl="2" indent="-381000"/>
            <a:r>
              <a:rPr lang="en-US" sz="1800" dirty="0" smtClean="0"/>
              <a:t>Count points below</a:t>
            </a:r>
          </a:p>
          <a:p>
            <a:pPr marL="914400" lvl="1" indent="-457200">
              <a:buFontTx/>
              <a:buNone/>
            </a:pPr>
            <a:r>
              <a:rPr lang="en-US" sz="2000" dirty="0" smtClean="0"/>
              <a:t>3. Consult Table A.9</a:t>
            </a:r>
          </a:p>
          <a:p>
            <a:pPr marL="1295400" lvl="2" indent="-381000"/>
            <a:endParaRPr lang="en-US" sz="1800" dirty="0" smtClean="0"/>
          </a:p>
        </p:txBody>
      </p:sp>
      <p:pic>
        <p:nvPicPr>
          <p:cNvPr id="29700" name="Picture 5" descr="time series analys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99000" y="1828800"/>
            <a:ext cx="3706813" cy="4191000"/>
          </a:xfrm>
          <a:noFill/>
        </p:spPr>
      </p:pic>
      <p:sp>
        <p:nvSpPr>
          <p:cNvPr id="29701" name="Line 6"/>
          <p:cNvSpPr>
            <a:spLocks noChangeShapeType="1"/>
          </p:cNvSpPr>
          <p:nvPr/>
        </p:nvSpPr>
        <p:spPr bwMode="auto">
          <a:xfrm flipV="1">
            <a:off x="5334000" y="3733800"/>
            <a:ext cx="1295400" cy="5334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 flipV="1">
            <a:off x="6553200" y="3352800"/>
            <a:ext cx="1066800" cy="381000"/>
          </a:xfrm>
          <a:prstGeom prst="line">
            <a:avLst/>
          </a:prstGeom>
          <a:noFill/>
          <a:ln w="57150">
            <a:solidFill>
              <a:srgbClr val="0099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648200" y="6096000"/>
            <a:ext cx="3810000" cy="533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33400" marR="0" lvl="0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Figure is 12.13 in Ed 3</a:t>
            </a:r>
          </a:p>
          <a:p>
            <a:pPr marL="533400" marR="0" lvl="0" indent="-5334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295400" marR="0" lvl="2" indent="-3810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/>
              <a:buChar char="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Generalization is a challenge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lang="en-US" dirty="0" smtClean="0"/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800" dirty="0" smtClean="0"/>
              <a:t>Strengthened by:</a:t>
            </a:r>
          </a:p>
          <a:p>
            <a:pPr lvl="1"/>
            <a:r>
              <a:rPr lang="en-US" dirty="0" smtClean="0"/>
              <a:t>Direct replication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Systematic Replication: with purposeful change in some parameter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Clinical Replication: taking it out of realm of research, take it out to a clinic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Social Validation: is it okay to use this intervention.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Single Subject Designs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 b="1" dirty="0" smtClean="0"/>
              <a:t>Social Validation</a:t>
            </a:r>
          </a:p>
          <a:p>
            <a:r>
              <a:rPr lang="en-US" sz="2800" dirty="0" smtClean="0"/>
              <a:t>Importance within specific social context</a:t>
            </a:r>
          </a:p>
          <a:p>
            <a:pPr lvl="1"/>
            <a:r>
              <a:rPr lang="en-US" sz="2400" dirty="0" smtClean="0"/>
              <a:t>Setting Treatment Goals</a:t>
            </a:r>
          </a:p>
          <a:p>
            <a:pPr lvl="2"/>
            <a:r>
              <a:rPr lang="en-US" sz="2000" dirty="0" smtClean="0"/>
              <a:t>Appropriate to functional needs of patient; social importance</a:t>
            </a:r>
          </a:p>
          <a:p>
            <a:pPr lvl="1"/>
            <a:r>
              <a:rPr lang="en-US" sz="2400" dirty="0" smtClean="0"/>
              <a:t>Procedures</a:t>
            </a:r>
          </a:p>
          <a:p>
            <a:pPr lvl="2"/>
            <a:r>
              <a:rPr lang="en-US" sz="2000" dirty="0" smtClean="0"/>
              <a:t>Acceptable treatments/interventions; patient preference, comfort and safety</a:t>
            </a:r>
          </a:p>
          <a:p>
            <a:pPr lvl="1"/>
            <a:r>
              <a:rPr lang="en-US" sz="2400" dirty="0" smtClean="0"/>
              <a:t>Effects</a:t>
            </a:r>
          </a:p>
          <a:p>
            <a:pPr lvl="2"/>
            <a:r>
              <a:rPr lang="en-US" sz="2000" dirty="0" smtClean="0"/>
              <a:t>Appropriate Magnitude of treatment &amp; treatment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Exploratory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Prospective: randomized-control study</a:t>
            </a:r>
          </a:p>
          <a:p>
            <a:r>
              <a:rPr lang="en-US" dirty="0" smtClean="0"/>
              <a:t>Retrospective: chart review study</a:t>
            </a:r>
          </a:p>
          <a:p>
            <a:r>
              <a:rPr lang="en-US" dirty="0" smtClean="0"/>
              <a:t>Exploratory: generating questions</a:t>
            </a:r>
          </a:p>
          <a:p>
            <a:r>
              <a:rPr lang="en-US" dirty="0" smtClean="0"/>
              <a:t>Descriptive</a:t>
            </a:r>
          </a:p>
          <a:p>
            <a:r>
              <a:rPr lang="en-US" dirty="0" smtClean="0"/>
              <a:t>For relationship investigation: SSS</a:t>
            </a:r>
          </a:p>
          <a:p>
            <a:r>
              <a:rPr lang="en-US" dirty="0" smtClean="0"/>
              <a:t>For correlation (how much does X vary with Y) and regression analysis (predicted ability)</a:t>
            </a:r>
          </a:p>
          <a:p>
            <a:r>
              <a:rPr lang="en-US" dirty="0" smtClean="0"/>
              <a:t>The Case of the “</a:t>
            </a:r>
            <a:r>
              <a:rPr lang="en-US" i="1" dirty="0" smtClean="0"/>
              <a:t>Haves”</a:t>
            </a:r>
            <a:r>
              <a:rPr lang="en-US" dirty="0" smtClean="0"/>
              <a:t> and the “</a:t>
            </a:r>
            <a:r>
              <a:rPr lang="en-US" i="1" dirty="0" smtClean="0"/>
              <a:t>Have </a:t>
            </a:r>
            <a:r>
              <a:rPr lang="en-US" i="1" dirty="0" err="1" smtClean="0"/>
              <a:t>Nots</a:t>
            </a:r>
            <a:r>
              <a:rPr lang="en-US" i="1" dirty="0" smtClean="0"/>
              <a:t>”</a:t>
            </a:r>
          </a:p>
          <a:p>
            <a:pPr lvl="1">
              <a:buNone/>
            </a:pPr>
            <a:r>
              <a:rPr lang="en-US" i="1" dirty="0" smtClean="0"/>
              <a:t>Fig 13.2, Fig 13.3 : with an ACL without an ACL have this risk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Exploratory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Causality can be </a:t>
            </a:r>
            <a:r>
              <a:rPr lang="en-US" u="sng" dirty="0" smtClean="0"/>
              <a:t>argued for better </a:t>
            </a:r>
            <a:r>
              <a:rPr lang="en-US" dirty="0" smtClean="0"/>
              <a:t>with</a:t>
            </a:r>
          </a:p>
          <a:p>
            <a:pPr lvl="1"/>
            <a:r>
              <a:rPr lang="en-US" dirty="0" smtClean="0"/>
              <a:t>1. Established time sequence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2. Strong association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3. Biologic credibility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4. Consistency with other studies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5. Dose-response relationship</a:t>
            </a:r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Single Subject Designs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Sample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Single individual or small group</a:t>
            </a:r>
            <a:r>
              <a:rPr lang="en-US" sz="2000" i="1" dirty="0" smtClean="0"/>
              <a:t>: Assume 1 person for this class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 community, department or institution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Advantage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Small sample: saves time/money; clinically useful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Appreciates/differentiates unique characteristics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Methods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Clinically viable, controlled experimental approach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Flexible to observe change in ongoing treatments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Repeated Measures to start - Baseline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This is where it differs from clinical practice (“the single feature” – P &amp; W)</a:t>
            </a:r>
          </a:p>
          <a:p>
            <a:pPr lvl="1"/>
            <a:r>
              <a:rPr lang="en-US" dirty="0" smtClean="0"/>
              <a:t>Attempt to reflect ongoing background effects</a:t>
            </a:r>
          </a:p>
          <a:p>
            <a:pPr lvl="1"/>
            <a:r>
              <a:rPr lang="en-US" dirty="0" smtClean="0"/>
              <a:t>How is this different than clinical practice?</a:t>
            </a:r>
          </a:p>
          <a:p>
            <a:pPr lvl="2"/>
            <a:r>
              <a:rPr lang="en-US" dirty="0" smtClean="0"/>
              <a:t>In the clinic we start right away, not wait for a baseline.</a:t>
            </a:r>
          </a:p>
          <a:p>
            <a:pPr lvl="2"/>
            <a:r>
              <a:rPr lang="en-US" dirty="0" smtClean="0"/>
              <a:t>While for SSS we will wait for 3 treatments to begin specific intervention to test</a:t>
            </a:r>
          </a:p>
          <a:p>
            <a:pPr lvl="2"/>
            <a:r>
              <a:rPr lang="en-US" dirty="0" smtClean="0"/>
              <a:t>Also subjects needs to sign consent form.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caveats on these baseline measures</a:t>
            </a:r>
          </a:p>
          <a:p>
            <a:pPr lvl="1"/>
            <a:r>
              <a:rPr lang="en-US" dirty="0" smtClean="0"/>
              <a:t>Not unethical to withhold treatment when outcome is not known</a:t>
            </a:r>
          </a:p>
          <a:p>
            <a:pPr lvl="1"/>
            <a:r>
              <a:rPr lang="en-US" dirty="0" smtClean="0"/>
              <a:t>Not all treatment is withheld, just the one of interest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Baseline Measures  (AT LEAST THREE!)</a:t>
            </a:r>
          </a:p>
          <a:p>
            <a:pPr lvl="1"/>
            <a:r>
              <a:rPr lang="en-US" dirty="0" smtClean="0"/>
              <a:t>Stable baseline is most desirable</a:t>
            </a:r>
          </a:p>
          <a:p>
            <a:pPr lvl="2"/>
            <a:r>
              <a:rPr lang="en-US" dirty="0" smtClean="0"/>
              <a:t>Indicates that the behavior is stable</a:t>
            </a:r>
          </a:p>
          <a:p>
            <a:pPr lvl="2"/>
            <a:r>
              <a:rPr lang="en-US" dirty="0" smtClean="0"/>
              <a:t>Increases confidence that changes after the intervention begins are due to that intervention</a:t>
            </a:r>
          </a:p>
          <a:p>
            <a:pPr lvl="1"/>
            <a:r>
              <a:rPr lang="en-US" dirty="0" smtClean="0"/>
              <a:t>Variable baseline is problematic</a:t>
            </a:r>
          </a:p>
          <a:p>
            <a:pPr lvl="2"/>
            <a:r>
              <a:rPr lang="en-US" dirty="0" smtClean="0"/>
              <a:t>Usually requires continued baseline collection</a:t>
            </a:r>
          </a:p>
          <a:p>
            <a:pPr lvl="2"/>
            <a:r>
              <a:rPr lang="en-US" dirty="0" smtClean="0"/>
              <a:t>Investigate possible causes (Cyclical, time of day/week etc)</a:t>
            </a:r>
          </a:p>
          <a:p>
            <a:pPr lvl="2"/>
            <a:r>
              <a:rPr lang="en-US" dirty="0" smtClean="0"/>
              <a:t>If cannot resolve, at risk for obscuring intervention effect</a:t>
            </a:r>
          </a:p>
          <a:p>
            <a:pPr lvl="1"/>
            <a:r>
              <a:rPr lang="en-US" dirty="0" smtClean="0"/>
              <a:t>Trend or slope of baseline</a:t>
            </a:r>
          </a:p>
          <a:p>
            <a:pPr lvl="2"/>
            <a:r>
              <a:rPr lang="en-US" dirty="0" smtClean="0"/>
              <a:t>Accelerating or decelerating</a:t>
            </a:r>
          </a:p>
          <a:p>
            <a:pPr lvl="2"/>
            <a:r>
              <a:rPr lang="en-US" dirty="0" smtClean="0"/>
              <a:t>May be stable or unstable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23360"/>
          </a:xfrm>
        </p:spPr>
        <p:txBody>
          <a:bodyPr>
            <a:normAutofit/>
          </a:bodyPr>
          <a:lstStyle/>
          <a:p>
            <a:r>
              <a:rPr lang="en-US" dirty="0" smtClean="0"/>
              <a:t>How many baseline measure are needed?</a:t>
            </a:r>
          </a:p>
          <a:p>
            <a:pPr lvl="1"/>
            <a:r>
              <a:rPr lang="en-US" dirty="0" smtClean="0"/>
              <a:t>AT LEAST 3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Single Subject Designs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343400" cy="41148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dirty="0" smtClean="0"/>
              <a:t>Baseline Characteristics</a:t>
            </a:r>
          </a:p>
          <a:p>
            <a:r>
              <a:rPr lang="en-US" sz="2800" dirty="0" smtClean="0"/>
              <a:t>Stable or variable?</a:t>
            </a:r>
          </a:p>
          <a:p>
            <a:pPr lvl="1"/>
            <a:r>
              <a:rPr lang="en-US" sz="2400" dirty="0" smtClean="0"/>
              <a:t>Consistency of the response 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Left are stable, right are unstable</a:t>
            </a:r>
          </a:p>
          <a:p>
            <a:endParaRPr lang="en-US" sz="2800" dirty="0" smtClean="0"/>
          </a:p>
          <a:p>
            <a:r>
              <a:rPr lang="en-US" sz="2800" dirty="0" smtClean="0"/>
              <a:t>Trend</a:t>
            </a:r>
          </a:p>
          <a:p>
            <a:pPr lvl="1"/>
            <a:r>
              <a:rPr lang="en-US" sz="2400" dirty="0" smtClean="0"/>
              <a:t>Rate of change or slope</a:t>
            </a:r>
          </a:p>
        </p:txBody>
      </p:sp>
      <p:pic>
        <p:nvPicPr>
          <p:cNvPr id="13316" name="Picture 7" descr="stabilit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86300" y="1981200"/>
            <a:ext cx="37338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Subject Structure</a:t>
            </a:r>
            <a:br>
              <a:rPr lang="en-US" dirty="0" smtClean="0"/>
            </a:br>
            <a:r>
              <a:rPr lang="en-US" dirty="0" smtClean="0"/>
              <a:t>Target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Quantifying the measure?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Frequency</a:t>
            </a:r>
          </a:p>
          <a:p>
            <a:pPr lvl="2"/>
            <a:r>
              <a:rPr lang="en-US" sz="2400" dirty="0" smtClean="0"/>
              <a:t>% correct</a:t>
            </a:r>
          </a:p>
          <a:p>
            <a:pPr lvl="2"/>
            <a:r>
              <a:rPr lang="en-US" sz="2400" dirty="0" smtClean="0"/>
              <a:t>In an interval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Duration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Quantitative Score (Magnitude)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Single Subject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53187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Intervention Phase</a:t>
            </a:r>
          </a:p>
          <a:p>
            <a:pPr lvl="1"/>
            <a:r>
              <a:rPr lang="en-US" dirty="0" smtClean="0"/>
              <a:t>At least 3 data points</a:t>
            </a:r>
          </a:p>
          <a:p>
            <a:pPr lvl="1"/>
            <a:r>
              <a:rPr lang="en-US" sz="4500" b="1" dirty="0">
                <a:solidFill>
                  <a:schemeClr val="accent6">
                    <a:lumMod val="75000"/>
                  </a:schemeClr>
                </a:solidFill>
              </a:rPr>
              <a:t>The minimum number of data points needed in an A-B study is 6 (3 for phase A and 3 for phase B) </a:t>
            </a:r>
            <a:endParaRPr lang="en-US" sz="4500" dirty="0" smtClean="0"/>
          </a:p>
          <a:p>
            <a:endParaRPr lang="en-US" dirty="0" smtClean="0"/>
          </a:p>
          <a:p>
            <a:r>
              <a:rPr lang="en-US" dirty="0" smtClean="0"/>
              <a:t>Reliability usually assessed=assuming no change the measurement is the same. </a:t>
            </a:r>
          </a:p>
          <a:p>
            <a:pPr lvl="1"/>
            <a:r>
              <a:rPr lang="en-US" dirty="0" smtClean="0"/>
              <a:t>Concurrently with data collection</a:t>
            </a:r>
          </a:p>
          <a:p>
            <a:pPr lvl="1"/>
            <a:r>
              <a:rPr lang="en-US" dirty="0" smtClean="0"/>
              <a:t>Instead of in pilot study</a:t>
            </a:r>
          </a:p>
          <a:p>
            <a:pPr lvl="1"/>
            <a:r>
              <a:rPr lang="en-US" dirty="0" smtClean="0"/>
              <a:t>Inter-rater by percentage agreement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A(baseline)-B(intervention or independent variable) is the simplest form of Single Subject Design</a:t>
            </a:r>
          </a:p>
          <a:p>
            <a:pPr lvl="1"/>
            <a:r>
              <a:rPr lang="en-US" dirty="0" smtClean="0"/>
              <a:t>Major limitation is ability to control</a:t>
            </a:r>
          </a:p>
          <a:p>
            <a:pPr lvl="1"/>
            <a:r>
              <a:rPr lang="en-US" dirty="0" smtClean="0"/>
              <a:t>This limitation is a threat to internal validity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2612</TotalTime>
  <Words>1259</Words>
  <Application>Microsoft Office PowerPoint</Application>
  <PresentationFormat>On-screen Show (4:3)</PresentationFormat>
  <Paragraphs>289</Paragraphs>
  <Slides>28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PTP 560</vt:lpstr>
      <vt:lpstr>Single Subject Design</vt:lpstr>
      <vt:lpstr>Single Subject Designs</vt:lpstr>
      <vt:lpstr>Single Subject Structure</vt:lpstr>
      <vt:lpstr>Single Subject Structure</vt:lpstr>
      <vt:lpstr>Single Subject Structure</vt:lpstr>
      <vt:lpstr>Single Subject Designs</vt:lpstr>
      <vt:lpstr>Single Subject Structure Target behavior</vt:lpstr>
      <vt:lpstr>Single Subject Structure</vt:lpstr>
      <vt:lpstr>Single Subject Designs</vt:lpstr>
      <vt:lpstr>Single Subject Structure</vt:lpstr>
      <vt:lpstr>PowerPoint Presentation</vt:lpstr>
      <vt:lpstr>PowerPoint Presentation</vt:lpstr>
      <vt:lpstr>Single Subject Structure</vt:lpstr>
      <vt:lpstr>Single Subject Structure</vt:lpstr>
      <vt:lpstr>Single Subject Structure</vt:lpstr>
      <vt:lpstr>Single Subject Structure</vt:lpstr>
      <vt:lpstr>Single Subject Structure</vt:lpstr>
      <vt:lpstr>PowerPoint Presentation</vt:lpstr>
      <vt:lpstr>Single Subject Designs</vt:lpstr>
      <vt:lpstr>Celeration Line</vt:lpstr>
      <vt:lpstr>Celeration Line</vt:lpstr>
      <vt:lpstr>Celeration Line</vt:lpstr>
      <vt:lpstr>Single Subject Designs</vt:lpstr>
      <vt:lpstr>Single Subject Design</vt:lpstr>
      <vt:lpstr>Single Subject Designs</vt:lpstr>
      <vt:lpstr>Exploratory Research</vt:lpstr>
      <vt:lpstr>Exploratory Research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Techniques</dc:title>
  <dc:creator>SWEET, CHRISTINA</dc:creator>
  <cp:lastModifiedBy>SWEET, CHRISTINA</cp:lastModifiedBy>
  <cp:revision>227</cp:revision>
  <dcterms:created xsi:type="dcterms:W3CDTF">2006-08-16T00:00:00Z</dcterms:created>
  <dcterms:modified xsi:type="dcterms:W3CDTF">2012-02-02T03:57:48Z</dcterms:modified>
</cp:coreProperties>
</file>