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notesMasterIdLst>
    <p:notesMasterId r:id="rId26"/>
  </p:notesMasterIdLst>
  <p:handoutMasterIdLst>
    <p:handoutMasterId r:id="rId27"/>
  </p:handoutMasterIdLst>
  <p:sldIdLst>
    <p:sldId id="307" r:id="rId2"/>
    <p:sldId id="397" r:id="rId3"/>
    <p:sldId id="406" r:id="rId4"/>
    <p:sldId id="425" r:id="rId5"/>
    <p:sldId id="419" r:id="rId6"/>
    <p:sldId id="420" r:id="rId7"/>
    <p:sldId id="428" r:id="rId8"/>
    <p:sldId id="431" r:id="rId9"/>
    <p:sldId id="430" r:id="rId10"/>
    <p:sldId id="407" r:id="rId11"/>
    <p:sldId id="432" r:id="rId12"/>
    <p:sldId id="421" r:id="rId13"/>
    <p:sldId id="426" r:id="rId14"/>
    <p:sldId id="433" r:id="rId15"/>
    <p:sldId id="408" r:id="rId16"/>
    <p:sldId id="422" r:id="rId17"/>
    <p:sldId id="423" r:id="rId18"/>
    <p:sldId id="412" r:id="rId19"/>
    <p:sldId id="434" r:id="rId20"/>
    <p:sldId id="436" r:id="rId21"/>
    <p:sldId id="437" r:id="rId22"/>
    <p:sldId id="440" r:id="rId23"/>
    <p:sldId id="443" r:id="rId24"/>
    <p:sldId id="444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5466" autoAdjust="0"/>
    <p:restoredTop sz="89698" autoAdjust="0"/>
  </p:normalViewPr>
  <p:slideViewPr>
    <p:cSldViewPr>
      <p:cViewPr>
        <p:scale>
          <a:sx n="77" d="100"/>
          <a:sy n="77" d="100"/>
        </p:scale>
        <p:origin x="-94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1958" y="-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CF96290-82FF-4D53-AF03-D9559CA674FC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212AF-5635-4BE8-BA8D-50DF7BF2E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74877"/>
      </p:ext>
    </p:extLst>
  </p:cSld>
  <p:clrMap bg1="dk1" tx1="lt1" bg2="dk2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DAEB52D-0951-4B5C-9626-CDE9CAB7D127}" type="datetimeFigureOut">
              <a:rPr lang="en-US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057426-3891-4F2D-A7C6-8D9963DAA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28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F0D39-F673-4D07-AC4E-26980C40D9D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Lower</a:t>
            </a:r>
            <a:r>
              <a:rPr lang="en-US" baseline="0" dirty="0" smtClean="0"/>
              <a:t> the level of measurement the higher the risk. (ordinal </a:t>
            </a:r>
            <a:r>
              <a:rPr lang="en-US" baseline="0" smtClean="0"/>
              <a:t>highest risk)</a:t>
            </a:r>
          </a:p>
          <a:p>
            <a:pPr eaLnBrk="1" hangingPunct="1">
              <a:spcBef>
                <a:spcPct val="0"/>
              </a:spcBef>
            </a:pPr>
            <a:endParaRPr lang="en-US" baseline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* Do</a:t>
            </a:r>
            <a:r>
              <a:rPr lang="en-US" baseline="0" dirty="0" smtClean="0"/>
              <a:t> not cite, these are P &amp; W guidelines, are not finite or universal.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Agreement is not just changing</a:t>
            </a:r>
            <a:r>
              <a:rPr lang="en-US" baseline="0" dirty="0" smtClean="0"/>
              <a:t> at the same rate, they are the exact same value.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430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Perfectly correlated X with Y and</a:t>
            </a:r>
            <a:r>
              <a:rPr lang="en-US" baseline="0" dirty="0" smtClean="0"/>
              <a:t> they agree, when X is 1, Y is 1, </a:t>
            </a:r>
            <a:r>
              <a:rPr lang="en-US" baseline="0" dirty="0" err="1" smtClean="0"/>
              <a:t>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26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Perfectly</a:t>
            </a:r>
            <a:r>
              <a:rPr lang="en-US" baseline="0" dirty="0" smtClean="0"/>
              <a:t> Correlated, but no agreement. Same rate (5 apart) but X and Y are different. Most likely systematic error.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12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F5D935-D73C-4529-ACB4-B186694129B7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614E5-4AF7-42EE-9B0C-CA7054059D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199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DC87F0-B532-4B28-B4AB-E9A05006A2BA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EC456-5147-4D90-87D3-121107E4A7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4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E508E9-8215-4A30-ABB1-FF1AEC5542C2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2C6A6-067E-4DFF-ACD4-86F59C3D0C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30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EA62C8-6606-4F53-A864-9DD34D0124E6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11C82-8113-4BCD-BC95-BB58B6CB4E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88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F9D938-C702-4998-AF8E-519B30EB2872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ADFFC4-BEAC-435B-BCC7-5CB0064D4C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14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5E8B87-0CA7-4890-BB74-EE18413C227C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9ED2D2-AEDA-4EA5-A1D8-672016AD61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56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016CA5-8F78-47C6-B262-D3DDE79530EB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E16F0-5298-40C4-AFE3-4D4611935A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438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CF34E5-8448-4D8A-AB3C-877D46C8F971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161494-1DA3-4CE1-AA22-5CCEAA6111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34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BC0DF9-57B0-4DB6-8396-38B1818ECCF3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A807B-41DF-4F86-940F-C9C9B0EF82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24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19E365-58BE-4AFE-96AB-7AE537D3AC94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A9347E-4A92-40A6-82BA-8BD0DF1092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697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393660-8A15-46E9-883C-59D4F43DB3EC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8A92A-3A7C-4AC6-BDFC-09B8D37762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727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9D1BCD-D297-46D5-A8E7-64C8D80F0109}" type="datetimeFigureOut">
              <a:rPr lang="en-US" smtClean="0"/>
              <a:pPr>
                <a:defRPr/>
              </a:pPr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0B3EAA-208E-4008-ACB1-23FFB997C1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43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PTP 560</a:t>
            </a:r>
            <a:endParaRPr lang="en-US" dirty="0" smtClean="0"/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Research Methods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smtClean="0"/>
              <a:t>Week 3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100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Calibri" pitchFamily="34" charset="0"/>
              </a:rPr>
              <a:t>Thomas Ruediger, </a:t>
            </a:r>
            <a:r>
              <a:rPr lang="en-US" sz="3200" dirty="0" smtClean="0">
                <a:latin typeface="Calibri" pitchFamily="34" charset="0"/>
              </a:rPr>
              <a:t>PT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Reliability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Required to have </a:t>
            </a:r>
            <a:r>
              <a:rPr lang="en-US" dirty="0" smtClean="0"/>
              <a:t>validity</a:t>
            </a:r>
          </a:p>
          <a:p>
            <a:pPr lvl="1"/>
            <a:r>
              <a:rPr lang="en-US" dirty="0" smtClean="0"/>
              <a:t>Validity needs to be reliable</a:t>
            </a:r>
          </a:p>
          <a:p>
            <a:pPr lvl="1"/>
            <a:r>
              <a:rPr lang="en-US" dirty="0" smtClean="0"/>
              <a:t>But does not have to be valid to be reliable.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Four general approaches</a:t>
            </a:r>
          </a:p>
          <a:p>
            <a:pPr lvl="1"/>
            <a:r>
              <a:rPr lang="en-US" dirty="0" smtClean="0"/>
              <a:t>Test-Retest</a:t>
            </a:r>
          </a:p>
          <a:p>
            <a:pPr lvl="2"/>
            <a:r>
              <a:rPr lang="en-US" dirty="0" smtClean="0"/>
              <a:t>(Nominal data) Kappa statistic for percent </a:t>
            </a:r>
            <a:r>
              <a:rPr lang="en-US" dirty="0" smtClean="0"/>
              <a:t>agreement</a:t>
            </a:r>
          </a:p>
          <a:p>
            <a:pPr lvl="3"/>
            <a:r>
              <a:rPr lang="en-US" dirty="0" smtClean="0"/>
              <a:t>Good vs. No Good 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(Ordinal Data) Spearman rho</a:t>
            </a:r>
          </a:p>
          <a:p>
            <a:pPr lvl="2"/>
            <a:r>
              <a:rPr lang="en-US" dirty="0" smtClean="0"/>
              <a:t>(Interval or Ratio Data) Pearson Product-moment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ICC (For Ordinal, Interval, and Ratio Data)</a:t>
            </a:r>
          </a:p>
          <a:p>
            <a:pPr lvl="3"/>
            <a:r>
              <a:rPr lang="en-US" dirty="0" smtClean="0"/>
              <a:t>Association and agreement reflected</a:t>
            </a:r>
          </a:p>
          <a:p>
            <a:pPr lvl="3"/>
            <a:r>
              <a:rPr lang="en-US" dirty="0" smtClean="0"/>
              <a:t>The current preferred index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Reliability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Rater reliability</a:t>
            </a:r>
          </a:p>
          <a:p>
            <a:pPr lvl="2"/>
            <a:r>
              <a:rPr lang="en-US" dirty="0" smtClean="0"/>
              <a:t>ICC should be used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Alternate forms</a:t>
            </a:r>
          </a:p>
          <a:p>
            <a:pPr lvl="2"/>
            <a:r>
              <a:rPr lang="en-US" dirty="0" smtClean="0"/>
              <a:t>Limits of Agreement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Internal Consistency (Homogeneity)</a:t>
            </a:r>
          </a:p>
          <a:p>
            <a:pPr lvl="2"/>
            <a:r>
              <a:rPr lang="en-US" dirty="0" smtClean="0"/>
              <a:t>Usually </a:t>
            </a:r>
            <a:r>
              <a:rPr lang="en-US" dirty="0" err="1" smtClean="0"/>
              <a:t>Cronbach’s</a:t>
            </a:r>
            <a:r>
              <a:rPr lang="en-US" dirty="0" smtClean="0"/>
              <a:t> alpha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Reliability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868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Generalizability</a:t>
            </a:r>
          </a:p>
          <a:p>
            <a:pPr lvl="1"/>
            <a:r>
              <a:rPr lang="en-US" dirty="0" smtClean="0"/>
              <a:t>Reliability is not “owned “ by the instrument</a:t>
            </a:r>
          </a:p>
          <a:p>
            <a:pPr lvl="1"/>
            <a:r>
              <a:rPr lang="en-US" dirty="0" smtClean="0"/>
              <a:t>May not apply to:</a:t>
            </a:r>
          </a:p>
          <a:p>
            <a:pPr lvl="2"/>
            <a:r>
              <a:rPr lang="en-US" dirty="0" smtClean="0"/>
              <a:t>Another population</a:t>
            </a:r>
          </a:p>
          <a:p>
            <a:pPr lvl="2"/>
            <a:r>
              <a:rPr lang="en-US" dirty="0" smtClean="0"/>
              <a:t>Another rater (or group of raters)</a:t>
            </a:r>
          </a:p>
          <a:p>
            <a:pPr lvl="2"/>
            <a:r>
              <a:rPr lang="en-US" dirty="0" smtClean="0"/>
              <a:t>Different time interval</a:t>
            </a:r>
          </a:p>
          <a:p>
            <a:endParaRPr lang="en-US" dirty="0" smtClean="0"/>
          </a:p>
          <a:p>
            <a:r>
              <a:rPr lang="en-US" dirty="0" smtClean="0"/>
              <a:t>Minimum Detectable Difference</a:t>
            </a:r>
          </a:p>
          <a:p>
            <a:pPr lvl="1"/>
            <a:r>
              <a:rPr lang="en-US" dirty="0" smtClean="0"/>
              <a:t>Or minimum detectable change</a:t>
            </a:r>
          </a:p>
          <a:p>
            <a:pPr lvl="1"/>
            <a:r>
              <a:rPr lang="en-US" dirty="0" smtClean="0"/>
              <a:t>How much change is needed to say it’s not chance</a:t>
            </a:r>
          </a:p>
          <a:p>
            <a:pPr lvl="1"/>
            <a:r>
              <a:rPr lang="en-US" dirty="0" smtClean="0"/>
              <a:t>Not the same as MCID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smtClean="0"/>
              <a:t>Minimum detectable </a:t>
            </a:r>
            <a:r>
              <a:rPr lang="en-US" dirty="0" smtClean="0"/>
              <a:t>difference </a:t>
            </a:r>
            <a:r>
              <a:rPr lang="en-US" smtClean="0"/>
              <a:t>(MDD</a:t>
            </a:r>
            <a:r>
              <a:rPr lang="en-US" dirty="0" smtClean="0"/>
              <a:t>)?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3962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Smallest difference that reflects true difference</a:t>
            </a:r>
          </a:p>
          <a:p>
            <a:r>
              <a:rPr lang="en-US" dirty="0" smtClean="0"/>
              <a:t>Better the reliability, smaller the MDD</a:t>
            </a:r>
          </a:p>
          <a:p>
            <a:r>
              <a:rPr lang="en-US" dirty="0" smtClean="0"/>
              <a:t>Different than statistical difference</a:t>
            </a:r>
          </a:p>
          <a:p>
            <a:r>
              <a:rPr lang="en-US" dirty="0" smtClean="0"/>
              <a:t>(1.96*SEM*√2</a:t>
            </a:r>
            <a:r>
              <a:rPr lang="en-US" dirty="0" smtClean="0"/>
              <a:t>) 1.96 = 95% CI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Ask </a:t>
            </a:r>
            <a:r>
              <a:rPr lang="en-US" dirty="0" smtClean="0"/>
              <a:t>yourself: Difference b/w 1 and 2?</a:t>
            </a:r>
            <a:endParaRPr lang="en-US" dirty="0" smtClean="0"/>
          </a:p>
          <a:p>
            <a:pPr lvl="1"/>
            <a:r>
              <a:rPr lang="en-US" dirty="0" smtClean="0"/>
              <a:t>Is it statistically different?</a:t>
            </a:r>
          </a:p>
          <a:p>
            <a:pPr lvl="1"/>
            <a:r>
              <a:rPr lang="en-US" dirty="0" smtClean="0"/>
              <a:t>Is it clinically different? (Next slide)</a:t>
            </a:r>
          </a:p>
          <a:p>
            <a:pPr>
              <a:buFont typeface="Arial" pitchFamily="34" charset="0"/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9220" name="Title 1"/>
          <p:cNvSpPr txBox="1">
            <a:spLocks/>
          </p:cNvSpPr>
          <p:nvPr/>
        </p:nvSpPr>
        <p:spPr bwMode="auto">
          <a:xfrm>
            <a:off x="0" y="6324600"/>
            <a:ext cx="8991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/>
              <a:t>Weir JP. Quantifying test-retest reliability using the intraclass correlation coefficient and the SEM. </a:t>
            </a:r>
            <a:r>
              <a:rPr lang="en-US" sz="1000" i="1"/>
              <a:t>J Strength Cond Res. </a:t>
            </a:r>
            <a:r>
              <a:rPr lang="en-US" sz="1000"/>
              <a:t>Feb 2005;19(1):231-240.</a:t>
            </a:r>
          </a:p>
        </p:txBody>
      </p:sp>
      <p:sp>
        <p:nvSpPr>
          <p:cNvPr id="9221" name="Title 1"/>
          <p:cNvSpPr txBox="1">
            <a:spLocks/>
          </p:cNvSpPr>
          <p:nvPr/>
        </p:nvSpPr>
        <p:spPr bwMode="auto">
          <a:xfrm>
            <a:off x="0" y="579120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000"/>
              <a:t>Eliasziw M, Young SL, Woodbury MG, Fryday-Field K. Statistical methodology for the concurrent assessment of interrater and intrarater reliability: using goniometric measurements as an example. </a:t>
            </a:r>
            <a:r>
              <a:rPr lang="en-US" sz="1000" i="1"/>
              <a:t>Phys Ther. </a:t>
            </a:r>
            <a:r>
              <a:rPr lang="en-US" sz="1000"/>
              <a:t>Aug 1994;74(8):777-788.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Minimum Clinically Important Difference (MCID)?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3962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Smallest difference considered clinically non-trivial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Smallest that patient perceives as beneficial</a:t>
            </a:r>
          </a:p>
          <a:p>
            <a:endParaRPr lang="en-US" dirty="0" smtClean="0"/>
          </a:p>
          <a:p>
            <a:r>
              <a:rPr lang="en-US" dirty="0" smtClean="0"/>
              <a:t>Usually associated with either:</a:t>
            </a:r>
          </a:p>
          <a:p>
            <a:pPr lvl="1"/>
            <a:r>
              <a:rPr lang="en-US" dirty="0" smtClean="0"/>
              <a:t>Expert judgment of clinician</a:t>
            </a:r>
          </a:p>
          <a:p>
            <a:pPr lvl="1"/>
            <a:r>
              <a:rPr lang="en-US" dirty="0" smtClean="0"/>
              <a:t>External Health Status Measure</a:t>
            </a:r>
          </a:p>
          <a:p>
            <a:pPr>
              <a:buFont typeface="Arial" pitchFamily="34" charset="0"/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Validity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76200" y="685800"/>
            <a:ext cx="8610600" cy="6096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Measurement measures what is intended</a:t>
            </a:r>
          </a:p>
          <a:p>
            <a:endParaRPr lang="en-US" sz="1600" dirty="0" smtClean="0"/>
          </a:p>
          <a:p>
            <a:r>
              <a:rPr lang="en-US" dirty="0" smtClean="0"/>
              <a:t>We use them to draw inferences in clinical use</a:t>
            </a:r>
          </a:p>
          <a:p>
            <a:pPr lvl="1"/>
            <a:r>
              <a:rPr lang="en-US" dirty="0" smtClean="0"/>
              <a:t>Due to indirect nature of measuring</a:t>
            </a:r>
          </a:p>
          <a:p>
            <a:pPr lvl="1"/>
            <a:r>
              <a:rPr lang="en-US" dirty="0" smtClean="0"/>
              <a:t>To apply our result to a diagnostic challenge</a:t>
            </a:r>
          </a:p>
          <a:p>
            <a:pPr lvl="1"/>
            <a:r>
              <a:rPr lang="en-US" i="1" dirty="0" smtClean="0"/>
              <a:t>Ex:  Why do we do a manual muscle test?</a:t>
            </a:r>
          </a:p>
          <a:p>
            <a:pPr lvl="1"/>
            <a:endParaRPr lang="en-US" sz="1600" i="1" dirty="0" smtClean="0"/>
          </a:p>
          <a:p>
            <a:r>
              <a:rPr lang="en-US" dirty="0" smtClean="0"/>
              <a:t>Validity</a:t>
            </a:r>
          </a:p>
          <a:p>
            <a:pPr lvl="1"/>
            <a:r>
              <a:rPr lang="en-US" dirty="0" smtClean="0"/>
              <a:t>Is not something an instrument has</a:t>
            </a:r>
          </a:p>
          <a:p>
            <a:r>
              <a:rPr lang="en-US" dirty="0" smtClean="0"/>
              <a:t>Is specific to the intended </a:t>
            </a:r>
            <a:r>
              <a:rPr lang="en-US" dirty="0" smtClean="0"/>
              <a:t>use </a:t>
            </a:r>
            <a:endParaRPr lang="en-US" dirty="0" smtClean="0"/>
          </a:p>
          <a:p>
            <a:endParaRPr lang="en-US" dirty="0" smtClean="0"/>
          </a:p>
          <a:p>
            <a:r>
              <a:rPr lang="en-US" u="sng" dirty="0" smtClean="0"/>
              <a:t>Not</a:t>
            </a:r>
            <a:r>
              <a:rPr lang="en-US" dirty="0" smtClean="0"/>
              <a:t> required for Reliability</a:t>
            </a:r>
          </a:p>
          <a:p>
            <a:pPr lvl="1"/>
            <a:r>
              <a:rPr lang="en-US" dirty="0" smtClean="0"/>
              <a:t>(i.e. Just because it is reliable does not mean it is valid)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Validity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76200" y="685800"/>
            <a:ext cx="8610600" cy="6096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Multiple types</a:t>
            </a:r>
          </a:p>
          <a:p>
            <a:pPr lvl="1"/>
            <a:r>
              <a:rPr lang="en-US" dirty="0" smtClean="0"/>
              <a:t>Face </a:t>
            </a:r>
            <a:r>
              <a:rPr lang="en-US" dirty="0" smtClean="0"/>
              <a:t>Validity </a:t>
            </a:r>
            <a:r>
              <a:rPr lang="en-US" dirty="0" smtClean="0"/>
              <a:t>(LEAST </a:t>
            </a:r>
            <a:r>
              <a:rPr lang="en-US" dirty="0" smtClean="0"/>
              <a:t>rigorous, looks like it should make sense) </a:t>
            </a:r>
            <a:endParaRPr lang="en-US" dirty="0" smtClean="0"/>
          </a:p>
          <a:p>
            <a:pPr lvl="1"/>
            <a:r>
              <a:rPr lang="en-US" dirty="0" smtClean="0"/>
              <a:t>Content </a:t>
            </a:r>
            <a:r>
              <a:rPr lang="en-US" dirty="0" smtClean="0"/>
              <a:t>(tests content, GRE content is a good predictor of passing leisure exam)</a:t>
            </a:r>
            <a:endParaRPr lang="en-US" dirty="0" smtClean="0"/>
          </a:p>
          <a:p>
            <a:pPr lvl="1"/>
            <a:r>
              <a:rPr lang="en-US" dirty="0" smtClean="0"/>
              <a:t>Criterion-referenced (To a GOLD or a Reference standard)</a:t>
            </a:r>
          </a:p>
          <a:p>
            <a:pPr lvl="2"/>
            <a:r>
              <a:rPr lang="en-US" dirty="0" smtClean="0"/>
              <a:t>Concurrent validity</a:t>
            </a:r>
          </a:p>
          <a:p>
            <a:pPr lvl="2"/>
            <a:r>
              <a:rPr lang="en-US" dirty="0" smtClean="0"/>
              <a:t>Predictive validity</a:t>
            </a:r>
          </a:p>
          <a:p>
            <a:pPr lvl="1"/>
            <a:r>
              <a:rPr lang="en-US" dirty="0" smtClean="0"/>
              <a:t>Construct  (Figure 6.2 in P &amp;W helpful here)</a:t>
            </a:r>
          </a:p>
          <a:p>
            <a:pPr lvl="2"/>
            <a:r>
              <a:rPr lang="en-US" dirty="0" smtClean="0"/>
              <a:t>Part content</a:t>
            </a:r>
          </a:p>
          <a:p>
            <a:pPr lvl="2"/>
            <a:r>
              <a:rPr lang="en-US" dirty="0" smtClean="0"/>
              <a:t>Part theoretical</a:t>
            </a:r>
          </a:p>
          <a:p>
            <a:pPr lvl="2"/>
            <a:r>
              <a:rPr lang="en-US" dirty="0" smtClean="0"/>
              <a:t>Multiple ways to assess (I won’t test these!)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Validity of Change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76200" y="914400"/>
            <a:ext cx="8610600" cy="5867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Change is often how we make clinical decisions</a:t>
            </a:r>
          </a:p>
          <a:p>
            <a:pPr lvl="1"/>
            <a:r>
              <a:rPr lang="en-US" dirty="0" smtClean="0"/>
              <a:t>Evaluate treatment effect</a:t>
            </a:r>
          </a:p>
          <a:p>
            <a:pPr lvl="1"/>
            <a:r>
              <a:rPr lang="en-US" dirty="0" smtClean="0"/>
              <a:t>Consider different options</a:t>
            </a:r>
          </a:p>
          <a:p>
            <a:r>
              <a:rPr lang="en-US" dirty="0" smtClean="0"/>
              <a:t>Validity affected by four issues</a:t>
            </a:r>
          </a:p>
          <a:p>
            <a:pPr lvl="1"/>
            <a:r>
              <a:rPr lang="en-US" dirty="0" smtClean="0"/>
              <a:t>Level of measurement  (Ordinal has highest risk)</a:t>
            </a:r>
          </a:p>
          <a:p>
            <a:pPr lvl="1"/>
            <a:r>
              <a:rPr lang="en-US" dirty="0" smtClean="0"/>
              <a:t>Reliability</a:t>
            </a:r>
          </a:p>
          <a:p>
            <a:pPr lvl="2"/>
            <a:r>
              <a:rPr lang="en-US" dirty="0" smtClean="0"/>
              <a:t>There will likely be a change due to chance</a:t>
            </a:r>
          </a:p>
          <a:p>
            <a:pPr lvl="2"/>
            <a:r>
              <a:rPr lang="en-US" dirty="0" smtClean="0"/>
              <a:t>There may be a true change</a:t>
            </a:r>
          </a:p>
          <a:p>
            <a:pPr marL="905256" lvl="2" indent="0">
              <a:buNone/>
            </a:pPr>
            <a:r>
              <a:rPr lang="en-US" dirty="0" smtClean="0"/>
              <a:t>(One suggestion (reliability &gt; 0.50 to use change scores))</a:t>
            </a:r>
          </a:p>
          <a:p>
            <a:pPr lvl="1"/>
            <a:r>
              <a:rPr lang="en-US" dirty="0" smtClean="0"/>
              <a:t>Stability of variable</a:t>
            </a:r>
          </a:p>
          <a:p>
            <a:pPr lvl="1"/>
            <a:r>
              <a:rPr lang="en-US" dirty="0" smtClean="0"/>
              <a:t>Baseline scores</a:t>
            </a:r>
          </a:p>
          <a:p>
            <a:pPr lvl="2"/>
            <a:r>
              <a:rPr lang="en-US" dirty="0" smtClean="0"/>
              <a:t>Floor effect</a:t>
            </a:r>
          </a:p>
          <a:p>
            <a:pPr lvl="2"/>
            <a:r>
              <a:rPr lang="en-US" dirty="0" smtClean="0"/>
              <a:t>Ceiling effect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14713" y="2057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2057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3400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14713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3773488" y="152400"/>
            <a:ext cx="1179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Truth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" y="2630488"/>
            <a:ext cx="92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Test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24163" y="237331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+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38563" y="1143000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92D050"/>
                </a:solidFill>
                <a:latin typeface="Calibri" pitchFamily="34" charset="0"/>
              </a:rPr>
              <a:t>+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68613" y="3211513"/>
            <a:ext cx="255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38675" y="1371600"/>
            <a:ext cx="4873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490913" y="4191000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Sn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648200" y="1371600"/>
            <a:ext cx="5334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719513" y="2373313"/>
            <a:ext cx="295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632325" y="2373313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b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41738" y="3211513"/>
            <a:ext cx="282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633913" y="3211513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3094" y="3390106"/>
            <a:ext cx="1295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4227513" y="2552700"/>
            <a:ext cx="1296988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810000" y="2741613"/>
            <a:ext cx="1828800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>
            <a:off x="3124200" y="3200400"/>
            <a:ext cx="17526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397000" y="2971800"/>
            <a:ext cx="172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NPV = d/c+d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624513" y="2509838"/>
            <a:ext cx="1690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PPV = a/a+b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557713" y="985838"/>
            <a:ext cx="1695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1-Sn   =  </a:t>
            </a:r>
            <a:r>
              <a:rPr lang="en-US" sz="240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en-US" sz="2400">
                <a:latin typeface="Calibri" pitchFamily="34" charset="0"/>
              </a:rPr>
              <a:t> LR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424113" y="4491038"/>
            <a:ext cx="1685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92D050"/>
                </a:solidFill>
                <a:latin typeface="Calibri" pitchFamily="34" charset="0"/>
              </a:rPr>
              <a:t>+</a:t>
            </a:r>
            <a:r>
              <a:rPr lang="en-US" sz="2400">
                <a:latin typeface="Calibri" pitchFamily="34" charset="0"/>
              </a:rPr>
              <a:t> LR  =  1-Sp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3505200" y="4572000"/>
            <a:ext cx="4572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072313" y="1371600"/>
            <a:ext cx="1538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 = d/b+d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57200" y="4202113"/>
            <a:ext cx="14716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Sn = a/a+c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6" grpId="0"/>
      <p:bldP spid="22" grpId="0"/>
      <p:bldP spid="23" grpId="0"/>
      <p:bldP spid="24" grpId="0"/>
      <p:bldP spid="25" grpId="0"/>
      <p:bldP spid="37" grpId="0"/>
      <p:bldP spid="38" grpId="0"/>
      <p:bldP spid="39" grpId="0"/>
      <p:bldP spid="41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24200" y="1828800"/>
            <a:ext cx="1204913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2057400"/>
            <a:ext cx="914400" cy="91440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3400" y="2971800"/>
            <a:ext cx="914400" cy="91440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24200" y="2971800"/>
            <a:ext cx="1204913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3773488" y="152400"/>
            <a:ext cx="1179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latin typeface="Calibri" pitchFamily="34" charset="0"/>
              </a:rPr>
              <a:t>Truth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" y="2630488"/>
            <a:ext cx="92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Test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24163" y="237331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+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38563" y="1143000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92D050"/>
                </a:solidFill>
                <a:latin typeface="Calibri" pitchFamily="34" charset="0"/>
              </a:rPr>
              <a:t>+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68613" y="3211513"/>
            <a:ext cx="255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38675" y="1371600"/>
            <a:ext cx="4873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124200" y="4267200"/>
            <a:ext cx="10599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 smtClean="0">
                <a:latin typeface="Calibri" pitchFamily="34" charset="0"/>
              </a:rPr>
              <a:t>Sn</a:t>
            </a:r>
            <a:r>
              <a:rPr lang="en-US" sz="2400" dirty="0" smtClean="0">
                <a:latin typeface="Calibri" pitchFamily="34" charset="0"/>
              </a:rPr>
              <a:t> =  ? </a:t>
            </a:r>
          </a:p>
          <a:p>
            <a:endParaRPr lang="en-US" sz="2400" dirty="0">
              <a:latin typeface="Calibri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505200" y="2133600"/>
            <a:ext cx="6014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Calibri" pitchFamily="34" charset="0"/>
              </a:rPr>
              <a:t>99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632325" y="2373313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b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505200" y="3276600"/>
            <a:ext cx="4540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1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633913" y="3211513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3094" y="3390106"/>
            <a:ext cx="1295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4227513" y="2552700"/>
            <a:ext cx="1296988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072313" y="1371600"/>
            <a:ext cx="1538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 = d/b+d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57200" y="4202113"/>
            <a:ext cx="14716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Sn = a/a+c</a:t>
            </a:r>
          </a:p>
        </p:txBody>
      </p:sp>
      <p:sp>
        <p:nvSpPr>
          <p:cNvPr id="30" name="TextBox 8"/>
          <p:cNvSpPr txBox="1">
            <a:spLocks noChangeArrowheads="1"/>
          </p:cNvSpPr>
          <p:nvPr/>
        </p:nvSpPr>
        <p:spPr bwMode="auto">
          <a:xfrm>
            <a:off x="152400" y="4876800"/>
            <a:ext cx="8839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In this example we picked 100 people with a known disorder, applied our clinical test and got these results.</a:t>
            </a:r>
            <a:endParaRPr lang="en-US" sz="3600" dirty="0">
              <a:latin typeface="Calibri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/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3949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Observed score = True Score ± Error, (X) = (T) ± (E)</a:t>
            </a:r>
          </a:p>
          <a:p>
            <a:r>
              <a:rPr lang="en-US" dirty="0" smtClean="0"/>
              <a:t>Consistent</a:t>
            </a:r>
          </a:p>
          <a:p>
            <a:pPr lvl="1"/>
            <a:r>
              <a:rPr lang="en-US" dirty="0" smtClean="0"/>
              <a:t>Score</a:t>
            </a:r>
          </a:p>
          <a:p>
            <a:pPr lvl="1"/>
            <a:r>
              <a:rPr lang="en-US" dirty="0" smtClean="0"/>
              <a:t>Performance</a:t>
            </a:r>
          </a:p>
          <a:p>
            <a:r>
              <a:rPr lang="en-US" dirty="0" smtClean="0"/>
              <a:t>The true score is free from </a:t>
            </a:r>
            <a:r>
              <a:rPr lang="en-US" dirty="0" smtClean="0"/>
              <a:t>Error (X)</a:t>
            </a:r>
            <a:endParaRPr lang="en-US" dirty="0" smtClean="0"/>
          </a:p>
          <a:p>
            <a:r>
              <a:rPr lang="en-US" dirty="0" smtClean="0"/>
              <a:t>Measurement Error</a:t>
            </a:r>
          </a:p>
          <a:p>
            <a:pPr lvl="1"/>
            <a:r>
              <a:rPr lang="en-US" dirty="0" smtClean="0"/>
              <a:t>Hypothetically it could be </a:t>
            </a:r>
            <a:r>
              <a:rPr lang="en-US" dirty="0" smtClean="0"/>
              <a:t>zero=</a:t>
            </a:r>
            <a:endParaRPr lang="en-US" dirty="0" smtClean="0"/>
          </a:p>
          <a:p>
            <a:pPr lvl="1"/>
            <a:r>
              <a:rPr lang="en-US" dirty="0" smtClean="0"/>
              <a:t>Practically, it is… </a:t>
            </a:r>
          </a:p>
          <a:p>
            <a:pPr lvl="2"/>
            <a:r>
              <a:rPr lang="en-US" dirty="0" smtClean="0"/>
              <a:t>Systematic=uses scales, </a:t>
            </a:r>
            <a:r>
              <a:rPr lang="en-US" dirty="0" err="1" smtClean="0"/>
              <a:t>stateometer</a:t>
            </a:r>
            <a:r>
              <a:rPr lang="en-US" dirty="0" smtClean="0"/>
              <a:t>, </a:t>
            </a:r>
            <a:endParaRPr lang="en-US" dirty="0" smtClean="0"/>
          </a:p>
          <a:p>
            <a:pPr lvl="2"/>
            <a:r>
              <a:rPr lang="en-US" dirty="0" smtClean="0"/>
              <a:t>Random=done differently for no reason.</a:t>
            </a:r>
            <a:endParaRPr lang="en-US" dirty="0" smtClean="0"/>
          </a:p>
          <a:p>
            <a:pPr lvl="2"/>
            <a:r>
              <a:rPr lang="en-US" dirty="0" smtClean="0"/>
              <a:t>Or both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52800" y="2057400"/>
            <a:ext cx="97631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1828800"/>
            <a:ext cx="1219200" cy="114300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3400" y="2971800"/>
            <a:ext cx="1219200" cy="1143000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2971800"/>
            <a:ext cx="97631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3773488" y="152400"/>
            <a:ext cx="1179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latin typeface="Calibri" pitchFamily="34" charset="0"/>
              </a:rPr>
              <a:t>Truth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" y="2630488"/>
            <a:ext cx="92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Test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24163" y="237331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+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38563" y="1143000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92D050"/>
                </a:solidFill>
                <a:latin typeface="Calibri" pitchFamily="34" charset="0"/>
              </a:rPr>
              <a:t>+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68613" y="3211513"/>
            <a:ext cx="255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38675" y="1371600"/>
            <a:ext cx="9220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 smtClean="0">
                <a:latin typeface="Calibri" pitchFamily="34" charset="0"/>
              </a:rPr>
              <a:t>Sp</a:t>
            </a:r>
            <a:r>
              <a:rPr lang="en-US" sz="2400" dirty="0" smtClean="0">
                <a:latin typeface="Calibri" pitchFamily="34" charset="0"/>
              </a:rPr>
              <a:t>= ? 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124200" y="4267200"/>
            <a:ext cx="4876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 smtClean="0">
                <a:latin typeface="Calibri" pitchFamily="34" charset="0"/>
              </a:rPr>
              <a:t>Sn</a:t>
            </a:r>
            <a:endParaRPr lang="en-US" sz="2400" dirty="0" smtClean="0">
              <a:latin typeface="Calibri" pitchFamily="34" charset="0"/>
            </a:endParaRPr>
          </a:p>
          <a:p>
            <a:endParaRPr lang="en-US" sz="2400" dirty="0">
              <a:latin typeface="Calibri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505200" y="2286000"/>
            <a:ext cx="2984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a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800600" y="2133600"/>
            <a:ext cx="6473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20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505200" y="3276600"/>
            <a:ext cx="4540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c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633913" y="3211513"/>
            <a:ext cx="6527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80</a:t>
            </a:r>
            <a:endParaRPr lang="en-US" sz="3600" dirty="0">
              <a:latin typeface="Calibri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3094" y="3390106"/>
            <a:ext cx="1295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4227513" y="2552700"/>
            <a:ext cx="1296988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072313" y="1371600"/>
            <a:ext cx="1538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 = d/b+d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57200" y="4202113"/>
            <a:ext cx="14716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Sn = a/a+c</a:t>
            </a:r>
          </a:p>
        </p:txBody>
      </p:sp>
      <p:sp>
        <p:nvSpPr>
          <p:cNvPr id="30" name="TextBox 8"/>
          <p:cNvSpPr txBox="1">
            <a:spLocks noChangeArrowheads="1"/>
          </p:cNvSpPr>
          <p:nvPr/>
        </p:nvSpPr>
        <p:spPr bwMode="auto">
          <a:xfrm>
            <a:off x="152400" y="4876800"/>
            <a:ext cx="8839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In this example we picked 100 people known to not have the disorder, applied our clinical test and got these results.</a:t>
            </a:r>
            <a:endParaRPr lang="en-US" sz="3600" dirty="0">
              <a:latin typeface="Calibri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a patient comes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history suggests to you that she has the disorder</a:t>
            </a:r>
          </a:p>
          <a:p>
            <a:endParaRPr lang="en-US" dirty="0" smtClean="0"/>
          </a:p>
          <a:p>
            <a:r>
              <a:rPr lang="en-US" dirty="0" smtClean="0"/>
              <a:t>You do the clinical test</a:t>
            </a:r>
          </a:p>
          <a:p>
            <a:endParaRPr lang="en-US" dirty="0" smtClean="0"/>
          </a:p>
          <a:p>
            <a:r>
              <a:rPr lang="en-US" dirty="0" smtClean="0"/>
              <a:t>The result of the test is negative</a:t>
            </a:r>
          </a:p>
          <a:p>
            <a:endParaRPr lang="en-US" dirty="0" smtClean="0"/>
          </a:p>
          <a:p>
            <a:r>
              <a:rPr lang="en-US" dirty="0" smtClean="0"/>
              <a:t>Which is more useful?</a:t>
            </a:r>
          </a:p>
          <a:p>
            <a:pPr lvl="1"/>
            <a:r>
              <a:rPr lang="en-US" dirty="0" err="1" smtClean="0"/>
              <a:t>SpPin</a:t>
            </a:r>
            <a:r>
              <a:rPr lang="en-US" dirty="0" smtClean="0"/>
              <a:t>?		or</a:t>
            </a:r>
          </a:p>
          <a:p>
            <a:pPr lvl="1"/>
            <a:r>
              <a:rPr lang="en-US" dirty="0" err="1" smtClean="0"/>
              <a:t>SnNout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patient comes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history suggests to you that she does not have the disorder</a:t>
            </a:r>
          </a:p>
          <a:p>
            <a:endParaRPr lang="en-US" dirty="0" smtClean="0"/>
          </a:p>
          <a:p>
            <a:r>
              <a:rPr lang="en-US" dirty="0" smtClean="0"/>
              <a:t>She is very concerned that she has it</a:t>
            </a:r>
          </a:p>
          <a:p>
            <a:endParaRPr lang="en-US" dirty="0" smtClean="0"/>
          </a:p>
          <a:p>
            <a:r>
              <a:rPr lang="en-US" dirty="0" smtClean="0"/>
              <a:t>You do the clinical test</a:t>
            </a:r>
          </a:p>
          <a:p>
            <a:endParaRPr lang="en-US" dirty="0" smtClean="0"/>
          </a:p>
          <a:p>
            <a:r>
              <a:rPr lang="en-US" dirty="0" smtClean="0"/>
              <a:t>The result of the test is positive</a:t>
            </a:r>
          </a:p>
          <a:p>
            <a:endParaRPr lang="en-US" dirty="0" smtClean="0"/>
          </a:p>
          <a:p>
            <a:r>
              <a:rPr lang="en-US" dirty="0" smtClean="0"/>
              <a:t>Which is more useful:</a:t>
            </a:r>
          </a:p>
          <a:p>
            <a:pPr lvl="1"/>
            <a:r>
              <a:rPr lang="en-US" dirty="0" err="1" smtClean="0"/>
              <a:t>SpPin</a:t>
            </a:r>
            <a:r>
              <a:rPr lang="en-US" dirty="0" smtClean="0"/>
              <a:t>		or</a:t>
            </a:r>
          </a:p>
          <a:p>
            <a:pPr lvl="1"/>
            <a:r>
              <a:rPr lang="en-US" dirty="0" err="1" smtClean="0"/>
              <a:t>SnNout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14713" y="2057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2057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3400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14713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2895600" y="0"/>
            <a:ext cx="11795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dirty="0">
                <a:latin typeface="Calibri" pitchFamily="34" charset="0"/>
              </a:rPr>
              <a:t>Truth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" y="2630488"/>
            <a:ext cx="92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Test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24163" y="237331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+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38563" y="1143000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92D050"/>
                </a:solidFill>
                <a:latin typeface="Calibri" pitchFamily="34" charset="0"/>
              </a:rPr>
              <a:t>+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68613" y="3211513"/>
            <a:ext cx="255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-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648200" y="1371600"/>
            <a:ext cx="5334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719513" y="2373313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99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632325" y="2373313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20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41738" y="3211513"/>
            <a:ext cx="301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1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633913" y="3211513"/>
            <a:ext cx="4187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80</a:t>
            </a:r>
            <a:endParaRPr lang="en-US" dirty="0">
              <a:latin typeface="Calibri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3094" y="3390106"/>
            <a:ext cx="1295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4227513" y="2552700"/>
            <a:ext cx="1296988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4557713" y="985838"/>
            <a:ext cx="20393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               </a:t>
            </a:r>
            <a:r>
              <a:rPr lang="en-US" sz="2400" dirty="0">
                <a:latin typeface="Calibri" pitchFamily="34" charset="0"/>
              </a:rPr>
              <a:t>= 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en-US" sz="2400" dirty="0">
                <a:latin typeface="Calibri" pitchFamily="34" charset="0"/>
              </a:rPr>
              <a:t> LR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424113" y="4491038"/>
            <a:ext cx="12715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92D050"/>
                </a:solidFill>
                <a:latin typeface="Calibri" pitchFamily="34" charset="0"/>
              </a:rPr>
              <a:t>+</a:t>
            </a:r>
            <a:r>
              <a:rPr lang="en-US" sz="2400" dirty="0">
                <a:latin typeface="Calibri" pitchFamily="34" charset="0"/>
              </a:rPr>
              <a:t> LR  =  </a:t>
            </a:r>
            <a:r>
              <a:rPr lang="en-US" sz="2400" dirty="0" smtClean="0">
                <a:latin typeface="Calibri" pitchFamily="34" charset="0"/>
              </a:rPr>
              <a:t>  </a:t>
            </a:r>
            <a:endParaRPr lang="en-US" sz="2400" dirty="0">
              <a:latin typeface="Calibri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3505200" y="4572000"/>
            <a:ext cx="609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438400" y="5177135"/>
            <a:ext cx="12715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92D050"/>
                </a:solidFill>
                <a:latin typeface="Calibri" pitchFamily="34" charset="0"/>
              </a:rPr>
              <a:t>+</a:t>
            </a:r>
            <a:r>
              <a:rPr lang="en-US" sz="2400" dirty="0">
                <a:latin typeface="Calibri" pitchFamily="34" charset="0"/>
              </a:rPr>
              <a:t> LR  =  </a:t>
            </a:r>
            <a:r>
              <a:rPr lang="en-US" sz="2400" dirty="0" smtClean="0">
                <a:latin typeface="Calibri" pitchFamily="34" charset="0"/>
              </a:rPr>
              <a:t>  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561720" y="381000"/>
            <a:ext cx="20393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               </a:t>
            </a:r>
            <a:r>
              <a:rPr lang="en-US" sz="2400" dirty="0">
                <a:latin typeface="Calibri" pitchFamily="34" charset="0"/>
              </a:rPr>
              <a:t>= 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en-US" sz="2400" dirty="0">
                <a:latin typeface="Calibri" pitchFamily="34" charset="0"/>
              </a:rPr>
              <a:t> LR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Likelihood Ratios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152400" y="838200"/>
            <a:ext cx="8534400" cy="5867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Allows us to quantify the likelihood of a condition (present or absent)</a:t>
            </a:r>
          </a:p>
          <a:p>
            <a:endParaRPr lang="en-US" dirty="0" smtClean="0"/>
          </a:p>
          <a:p>
            <a:r>
              <a:rPr lang="en-US" dirty="0" smtClean="0"/>
              <a:t>Importance ↑ as they move away from 1</a:t>
            </a:r>
          </a:p>
          <a:p>
            <a:endParaRPr lang="en-US" dirty="0" smtClean="0"/>
          </a:p>
          <a:p>
            <a:r>
              <a:rPr lang="en-US" dirty="0" smtClean="0"/>
              <a:t>1 does not change our confidence</a:t>
            </a:r>
          </a:p>
          <a:p>
            <a:endParaRPr lang="en-US" dirty="0" smtClean="0"/>
          </a:p>
          <a:p>
            <a:r>
              <a:rPr lang="en-US" dirty="0" smtClean="0"/>
              <a:t>Which number is further away from 1?</a:t>
            </a:r>
          </a:p>
          <a:p>
            <a:pPr lvl="1"/>
            <a:r>
              <a:rPr lang="en-US" dirty="0" smtClean="0"/>
              <a:t>(look at the </a:t>
            </a:r>
            <a:r>
              <a:rPr lang="en-US" dirty="0" err="1" smtClean="0"/>
              <a:t>nomogram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- LR is further away from 1 </a:t>
            </a:r>
          </a:p>
          <a:p>
            <a:pPr>
              <a:buNone/>
            </a:pPr>
            <a:r>
              <a:rPr lang="en-US" dirty="0" smtClean="0"/>
              <a:t>	(this is a logarithmic scale)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Types of Measurement Error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Systematic</a:t>
            </a:r>
          </a:p>
          <a:p>
            <a:pPr lvl="1"/>
            <a:r>
              <a:rPr lang="en-US" dirty="0" smtClean="0"/>
              <a:t>Biased= always there</a:t>
            </a:r>
            <a:endParaRPr lang="en-US" dirty="0" smtClean="0"/>
          </a:p>
          <a:p>
            <a:pPr lvl="1"/>
            <a:r>
              <a:rPr lang="en-US" dirty="0" smtClean="0"/>
              <a:t>Consistent= use same instrument</a:t>
            </a:r>
            <a:endParaRPr lang="en-US" dirty="0" smtClean="0"/>
          </a:p>
          <a:p>
            <a:pPr lvl="1"/>
            <a:r>
              <a:rPr lang="en-US" dirty="0" smtClean="0"/>
              <a:t>Often more of a validity concern, but affects reliability</a:t>
            </a:r>
          </a:p>
          <a:p>
            <a:pPr lvl="1"/>
            <a:r>
              <a:rPr lang="en-US" dirty="0" smtClean="0"/>
              <a:t>Examples?</a:t>
            </a:r>
          </a:p>
          <a:p>
            <a:endParaRPr lang="en-US" dirty="0" smtClean="0"/>
          </a:p>
          <a:p>
            <a:r>
              <a:rPr lang="en-US" dirty="0" smtClean="0"/>
              <a:t>Random</a:t>
            </a:r>
          </a:p>
          <a:p>
            <a:pPr lvl="1"/>
            <a:r>
              <a:rPr lang="en-US" dirty="0" smtClean="0"/>
              <a:t>Unpredictable factors</a:t>
            </a:r>
          </a:p>
          <a:p>
            <a:pPr lvl="1"/>
            <a:r>
              <a:rPr lang="en-US" dirty="0" smtClean="0"/>
              <a:t>As likely to be high as low</a:t>
            </a:r>
          </a:p>
          <a:p>
            <a:pPr lvl="1"/>
            <a:r>
              <a:rPr lang="en-US" dirty="0" smtClean="0"/>
              <a:t>Examples?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Sources of Measurement Error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534400" cy="556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Individual</a:t>
            </a:r>
          </a:p>
          <a:p>
            <a:pPr lvl="1"/>
            <a:r>
              <a:rPr lang="en-US" dirty="0" smtClean="0"/>
              <a:t>Skill of the person taking the measure</a:t>
            </a:r>
          </a:p>
          <a:p>
            <a:pPr lvl="1"/>
            <a:r>
              <a:rPr lang="en-US" dirty="0" smtClean="0"/>
              <a:t>Also called rater or tester </a:t>
            </a:r>
            <a:r>
              <a:rPr lang="en-US" dirty="0" smtClean="0"/>
              <a:t>error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instrument: can be limited by using the same.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Lability</a:t>
            </a:r>
            <a:r>
              <a:rPr lang="en-US" dirty="0" smtClean="0"/>
              <a:t> of the </a:t>
            </a:r>
            <a:r>
              <a:rPr lang="en-US" dirty="0" smtClean="0"/>
              <a:t>phenomenon (when not from instrument or tester)</a:t>
            </a:r>
            <a:endParaRPr lang="en-US" dirty="0" smtClean="0"/>
          </a:p>
          <a:p>
            <a:pPr lvl="1"/>
            <a:r>
              <a:rPr lang="en-US" dirty="0" smtClean="0"/>
              <a:t>An actual change from measurement to </a:t>
            </a:r>
            <a:r>
              <a:rPr lang="en-US" dirty="0" smtClean="0"/>
              <a:t>measurement, then a real difference is </a:t>
            </a:r>
            <a:r>
              <a:rPr lang="en-US" dirty="0" err="1" smtClean="0"/>
              <a:t>obsereved</a:t>
            </a:r>
            <a:r>
              <a:rPr lang="en-US" dirty="0" smtClean="0"/>
              <a:t>.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Regression towards the mean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Initial extreme high scores </a:t>
            </a:r>
          </a:p>
          <a:p>
            <a:pPr lvl="1"/>
            <a:r>
              <a:rPr lang="en-US" dirty="0" smtClean="0"/>
              <a:t>Subsequent scores will tend toward the mean</a:t>
            </a:r>
          </a:p>
          <a:p>
            <a:pPr lvl="1"/>
            <a:r>
              <a:rPr lang="en-US" dirty="0" smtClean="0"/>
              <a:t>Proportional to the amount of error </a:t>
            </a:r>
          </a:p>
          <a:p>
            <a:r>
              <a:rPr lang="en-US" dirty="0" smtClean="0"/>
              <a:t>Extreme low scores</a:t>
            </a:r>
          </a:p>
          <a:p>
            <a:pPr lvl="1"/>
            <a:r>
              <a:rPr lang="en-US" dirty="0" smtClean="0"/>
              <a:t>Will  also tend toward the mean subsequently</a:t>
            </a:r>
          </a:p>
          <a:p>
            <a:pPr lvl="1"/>
            <a:r>
              <a:rPr lang="en-US" dirty="0" smtClean="0"/>
              <a:t>Proportional to the amount of error </a:t>
            </a:r>
            <a:endParaRPr lang="en-US" dirty="0" smtClean="0"/>
          </a:p>
          <a:p>
            <a:r>
              <a:rPr lang="en-US" dirty="0" smtClean="0"/>
              <a:t>“Bell Shaped”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Research repercussion</a:t>
            </a:r>
          </a:p>
          <a:p>
            <a:pPr lvl="1"/>
            <a:r>
              <a:rPr lang="en-US" dirty="0" smtClean="0"/>
              <a:t>Group assignments based on scores</a:t>
            </a:r>
          </a:p>
          <a:p>
            <a:pPr lvl="1"/>
            <a:r>
              <a:rPr lang="en-US" dirty="0" smtClean="0"/>
              <a:t>Intervention effect may be masked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Reliability Coefficients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1066800"/>
            <a:ext cx="86868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True Score Variance/Total Variance</a:t>
            </a:r>
          </a:p>
          <a:p>
            <a:r>
              <a:rPr lang="en-US" dirty="0" smtClean="0"/>
              <a:t>Can range from 0 to 1</a:t>
            </a:r>
          </a:p>
          <a:p>
            <a:pPr lvl="1"/>
            <a:r>
              <a:rPr lang="en-US" dirty="0" smtClean="0"/>
              <a:t>By convention 0.00 to 1.00</a:t>
            </a:r>
          </a:p>
          <a:p>
            <a:pPr lvl="1"/>
            <a:r>
              <a:rPr lang="en-US" dirty="0" smtClean="0"/>
              <a:t>0.00 = no reliability</a:t>
            </a:r>
          </a:p>
          <a:p>
            <a:pPr lvl="1"/>
            <a:r>
              <a:rPr lang="en-US" dirty="0" smtClean="0"/>
              <a:t>1.00 = perfect reliability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Portney</a:t>
            </a:r>
            <a:r>
              <a:rPr lang="en-US" dirty="0" smtClean="0"/>
              <a:t> and Watkins </a:t>
            </a:r>
            <a:r>
              <a:rPr lang="en-US" b="1" i="1" u="sng" dirty="0" smtClean="0">
                <a:solidFill>
                  <a:srgbClr val="FF0000"/>
                </a:solidFill>
              </a:rPr>
              <a:t>Guidelines *TESTABLE</a:t>
            </a:r>
            <a:endParaRPr lang="en-US" b="1" i="1" u="sng" dirty="0" smtClean="0">
              <a:solidFill>
                <a:srgbClr val="FF0000"/>
              </a:solidFill>
            </a:endParaRPr>
          </a:p>
          <a:p>
            <a:pPr lvl="1"/>
            <a:r>
              <a:rPr lang="en-US" i="1" dirty="0" smtClean="0"/>
              <a:t>Less than 0.50 = poor reliability</a:t>
            </a:r>
          </a:p>
          <a:p>
            <a:pPr lvl="1"/>
            <a:r>
              <a:rPr lang="en-US" i="1" dirty="0" smtClean="0"/>
              <a:t>0.50 to 0.75 = moderate reliability</a:t>
            </a:r>
          </a:p>
          <a:p>
            <a:pPr lvl="1"/>
            <a:r>
              <a:rPr lang="en-US" i="1" dirty="0" smtClean="0"/>
              <a:t>0.75 to 1.00 = good reliability</a:t>
            </a:r>
          </a:p>
          <a:p>
            <a:pPr lvl="1"/>
            <a:r>
              <a:rPr lang="en-US" dirty="0" smtClean="0"/>
              <a:t>These are NOT standards</a:t>
            </a:r>
          </a:p>
          <a:p>
            <a:pPr lvl="1"/>
            <a:r>
              <a:rPr lang="en-US" dirty="0" smtClean="0"/>
              <a:t>Acceptable level should be based on application</a:t>
            </a:r>
          </a:p>
          <a:p>
            <a:pPr lvl="1"/>
            <a:endParaRPr lang="en-US" i="1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v Agreement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Correlation – degree of association</a:t>
            </a:r>
          </a:p>
          <a:p>
            <a:pPr lvl="1"/>
            <a:r>
              <a:rPr lang="en-US" dirty="0" smtClean="0"/>
              <a:t>Is X correlated/associated with Y</a:t>
            </a:r>
            <a:endParaRPr lang="en-US" dirty="0" smtClean="0"/>
          </a:p>
          <a:p>
            <a:r>
              <a:rPr lang="en-US" dirty="0" smtClean="0"/>
              <a:t>Usually not as clinically important for </a:t>
            </a:r>
            <a:r>
              <a:rPr lang="en-US" dirty="0" smtClean="0"/>
              <a:t>PT</a:t>
            </a:r>
          </a:p>
          <a:p>
            <a:pPr lvl="1"/>
            <a:r>
              <a:rPr lang="en-US" dirty="0" smtClean="0"/>
              <a:t>We want to know whether they agree, not just correlated. We want accuracy to be consistent.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generally want to know agreement</a:t>
            </a:r>
          </a:p>
          <a:p>
            <a:pPr lvl="1"/>
            <a:r>
              <a:rPr lang="en-US" dirty="0" smtClean="0"/>
              <a:t>Between tests</a:t>
            </a:r>
          </a:p>
          <a:p>
            <a:pPr lvl="1"/>
            <a:r>
              <a:rPr lang="en-US" dirty="0" smtClean="0"/>
              <a:t>Between raters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Correlation v Agreement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143000"/>
            <a:ext cx="5876314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571500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 this case both are perfect</a:t>
            </a:r>
            <a:endParaRPr kumimoji="0" lang="en-US" sz="24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Correlation v Agreement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219200"/>
            <a:ext cx="559473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571500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 this case correlation is still perfect, but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there is no agreement</a:t>
            </a:r>
            <a:endParaRPr kumimoji="0" lang="en-US" sz="24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2060</TotalTime>
  <Words>1229</Words>
  <Application>Microsoft Office PowerPoint</Application>
  <PresentationFormat>On-screen Show (4:3)</PresentationFormat>
  <Paragraphs>286</Paragraphs>
  <Slides>24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PTP 560</vt:lpstr>
      <vt:lpstr>Reliability</vt:lpstr>
      <vt:lpstr>Types of Measurement Error</vt:lpstr>
      <vt:lpstr>Sources of Measurement Error</vt:lpstr>
      <vt:lpstr>Regression towards the mean</vt:lpstr>
      <vt:lpstr>Reliability Coefficients</vt:lpstr>
      <vt:lpstr>Correlation v Agreement</vt:lpstr>
      <vt:lpstr>Correlation v Agreement</vt:lpstr>
      <vt:lpstr>Correlation v Agreement</vt:lpstr>
      <vt:lpstr>Reliability</vt:lpstr>
      <vt:lpstr>Reliability</vt:lpstr>
      <vt:lpstr>Reliability</vt:lpstr>
      <vt:lpstr>Minimum detectable difference (MDD)? </vt:lpstr>
      <vt:lpstr>Minimum Clinically Important Difference (MCID)? </vt:lpstr>
      <vt:lpstr>Validity</vt:lpstr>
      <vt:lpstr>Validity</vt:lpstr>
      <vt:lpstr>Validity of Change</vt:lpstr>
      <vt:lpstr>PowerPoint Presentation</vt:lpstr>
      <vt:lpstr>PowerPoint Presentation</vt:lpstr>
      <vt:lpstr>PowerPoint Presentation</vt:lpstr>
      <vt:lpstr>Now a patient comes in</vt:lpstr>
      <vt:lpstr>Another patient comes in</vt:lpstr>
      <vt:lpstr>PowerPoint Presentation</vt:lpstr>
      <vt:lpstr>Likelihood Ratios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Techniques</dc:title>
  <dc:creator>SWEET, CHRISTINA</dc:creator>
  <cp:lastModifiedBy>SWEET, CHRISTINA</cp:lastModifiedBy>
  <cp:revision>231</cp:revision>
  <dcterms:created xsi:type="dcterms:W3CDTF">2006-08-16T00:00:00Z</dcterms:created>
  <dcterms:modified xsi:type="dcterms:W3CDTF">2012-01-19T14:24:21Z</dcterms:modified>
</cp:coreProperties>
</file>