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58" r:id="rId1"/>
  </p:sldMasterIdLst>
  <p:notesMasterIdLst>
    <p:notesMasterId r:id="rId21"/>
  </p:notesMasterIdLst>
  <p:handoutMasterIdLst>
    <p:handoutMasterId r:id="rId22"/>
  </p:handoutMasterIdLst>
  <p:sldIdLst>
    <p:sldId id="307" r:id="rId2"/>
    <p:sldId id="366" r:id="rId3"/>
    <p:sldId id="382" r:id="rId4"/>
    <p:sldId id="384" r:id="rId5"/>
    <p:sldId id="386" r:id="rId6"/>
    <p:sldId id="387" r:id="rId7"/>
    <p:sldId id="388" r:id="rId8"/>
    <p:sldId id="389" r:id="rId9"/>
    <p:sldId id="390" r:id="rId10"/>
    <p:sldId id="391" r:id="rId11"/>
    <p:sldId id="392" r:id="rId12"/>
    <p:sldId id="393" r:id="rId13"/>
    <p:sldId id="407" r:id="rId14"/>
    <p:sldId id="394" r:id="rId15"/>
    <p:sldId id="395" r:id="rId16"/>
    <p:sldId id="396" r:id="rId17"/>
    <p:sldId id="398" r:id="rId18"/>
    <p:sldId id="397" r:id="rId19"/>
    <p:sldId id="402" r:id="rId2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25466" autoAdjust="0"/>
    <p:restoredTop sz="86501" autoAdjust="0"/>
  </p:normalViewPr>
  <p:slideViewPr>
    <p:cSldViewPr>
      <p:cViewPr>
        <p:scale>
          <a:sx n="60" d="100"/>
          <a:sy n="60" d="100"/>
        </p:scale>
        <p:origin x="-1422" y="-1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55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486"/>
    </p:cViewPr>
  </p:sorterViewPr>
  <p:notesViewPr>
    <p:cSldViewPr>
      <p:cViewPr varScale="1">
        <p:scale>
          <a:sx n="83" d="100"/>
          <a:sy n="83" d="100"/>
        </p:scale>
        <p:origin x="-2040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CF96290-82FF-4D53-AF03-D9559CA674FC}" type="datetimeFigureOut">
              <a:rPr lang="en-US"/>
              <a:pPr>
                <a:defRPr/>
              </a:pPr>
              <a:t>1/12/2012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CA212AF-5635-4BE8-BA8D-50DF7BF2E2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567212"/>
      </p:ext>
    </p:extLst>
  </p:cSld>
  <p:clrMap bg1="dk1" tx1="lt1" bg2="dk2" tx2="lt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DAEB52D-0951-4B5C-9626-CDE9CAB7D127}" type="datetimeFigureOut">
              <a:rPr lang="en-US"/>
              <a:pPr>
                <a:defRPr/>
              </a:pPr>
              <a:t>1/12/2012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2057426-3891-4F2D-A7C6-8D9963DAA1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37564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13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BBF0D39-F673-4D07-AC4E-26980C40D9DD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smtClean="0"/>
          </a:p>
        </p:txBody>
      </p:sp>
      <p:sp>
        <p:nvSpPr>
          <p:cNvPr id="1095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957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Be</a:t>
            </a:r>
            <a:r>
              <a:rPr lang="en-US" baseline="0" dirty="0" smtClean="0"/>
              <a:t> able to define a research questions, very important that format is followed.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057426-3891-4F2D-A7C6-8D9963DAA14E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7096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PICO is foreground question</a:t>
            </a:r>
          </a:p>
          <a:p>
            <a:r>
              <a:rPr lang="en-US" dirty="0" err="1" smtClean="0"/>
              <a:t>Histroy</a:t>
            </a:r>
            <a:r>
              <a:rPr lang="en-US" dirty="0" smtClean="0"/>
              <a:t>/</a:t>
            </a:r>
            <a:r>
              <a:rPr lang="en-US" dirty="0" err="1" smtClean="0"/>
              <a:t>Reseason</a:t>
            </a:r>
            <a:r>
              <a:rPr lang="en-US" baseline="0" dirty="0" smtClean="0"/>
              <a:t> is </a:t>
            </a:r>
            <a:r>
              <a:rPr lang="en-US" baseline="0" dirty="0" err="1" smtClean="0"/>
              <a:t>backgroud</a:t>
            </a:r>
            <a:endParaRPr lang="en-US" baseline="0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057426-3891-4F2D-A7C6-8D9963DAA14E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61662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Heat better than cold for reducing ALBP?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Hypothesies</a:t>
            </a:r>
            <a:r>
              <a:rPr lang="en-US" baseline="0" dirty="0" smtClean="0"/>
              <a:t> </a:t>
            </a:r>
          </a:p>
          <a:p>
            <a:r>
              <a:rPr lang="en-US" baseline="0" dirty="0" smtClean="0"/>
              <a:t>	-Reject</a:t>
            </a:r>
          </a:p>
          <a:p>
            <a:r>
              <a:rPr lang="en-US" baseline="0" dirty="0" smtClean="0"/>
              <a:t>	-Fail to Reject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057426-3891-4F2D-A7C6-8D9963DAA14E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7981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Get an appropriate sample size</a:t>
            </a:r>
            <a:r>
              <a:rPr lang="en-US" baseline="0" dirty="0" smtClean="0"/>
              <a:t> to make creditable stats</a:t>
            </a:r>
          </a:p>
          <a:p>
            <a:r>
              <a:rPr lang="en-US" baseline="0" dirty="0" smtClean="0"/>
              <a:t>Blinding helps eliminate basis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057426-3891-4F2D-A7C6-8D9963DAA14E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6736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Written In</a:t>
            </a:r>
            <a:r>
              <a:rPr lang="en-US" baseline="0" dirty="0" smtClean="0"/>
              <a:t> 6</a:t>
            </a:r>
            <a:r>
              <a:rPr lang="en-US" baseline="30000" dirty="0" smtClean="0"/>
              <a:t>th</a:t>
            </a:r>
            <a:r>
              <a:rPr lang="en-US" baseline="0" dirty="0" smtClean="0"/>
              <a:t> to 8</a:t>
            </a:r>
            <a:r>
              <a:rPr lang="en-US" baseline="30000" dirty="0" smtClean="0"/>
              <a:t>th</a:t>
            </a:r>
            <a:r>
              <a:rPr lang="en-US" baseline="0" dirty="0" smtClean="0"/>
              <a:t> language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057426-3891-4F2D-A7C6-8D9963DAA14E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4305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AF5D935-D73C-4529-ACB4-B186694129B7}" type="datetimeFigureOut">
              <a:rPr lang="en-US" smtClean="0"/>
              <a:pPr>
                <a:defRPr/>
              </a:pPr>
              <a:t>1/12/2012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6614E5-4AF7-42EE-9B0C-CA7054059D7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6331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2DC87F0-B532-4B28-B4AB-E9A05006A2BA}" type="datetimeFigureOut">
              <a:rPr lang="en-US" smtClean="0"/>
              <a:pPr>
                <a:defRPr/>
              </a:pPr>
              <a:t>1/12/2012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8EC456-5147-4D90-87D3-121107E4A78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254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4E508E9-8215-4A30-ABB1-FF1AEC5542C2}" type="datetimeFigureOut">
              <a:rPr lang="en-US" smtClean="0"/>
              <a:pPr>
                <a:defRPr/>
              </a:pPr>
              <a:t>1/12/2012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B2C6A6-067E-4DFF-ACD4-86F59C3D0CE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34803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CEA62C8-6606-4F53-A864-9DD34D0124E6}" type="datetimeFigureOut">
              <a:rPr lang="en-US" smtClean="0"/>
              <a:pPr>
                <a:defRPr/>
              </a:pPr>
              <a:t>1/12/2012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D11C82-8113-4BCD-BC95-BB58B6CB4E2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8934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DF9D938-C702-4998-AF8E-519B30EB2872}" type="datetimeFigureOut">
              <a:rPr lang="en-US" smtClean="0"/>
              <a:pPr>
                <a:defRPr/>
              </a:pPr>
              <a:t>1/12/2012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3ADFFC4-BEAC-435B-BCC7-5CB0064D4C4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3909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A5E8B87-0CA7-4890-BB74-EE18413C227C}" type="datetimeFigureOut">
              <a:rPr lang="en-US" smtClean="0"/>
              <a:pPr>
                <a:defRPr/>
              </a:pPr>
              <a:t>1/12/2012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9ED2D2-AEDA-4EA5-A1D8-672016AD61E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824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3016CA5-8F78-47C6-B262-D3DDE79530EB}" type="datetimeFigureOut">
              <a:rPr lang="en-US" smtClean="0"/>
              <a:pPr>
                <a:defRPr/>
              </a:pPr>
              <a:t>1/12/2012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23E16F0-5298-40C4-AFE3-4D4611935AF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5089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0CF34E5-8448-4D8A-AB3C-877D46C8F971}" type="datetimeFigureOut">
              <a:rPr lang="en-US" smtClean="0"/>
              <a:pPr>
                <a:defRPr/>
              </a:pPr>
              <a:t>1/12/2012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161494-1DA3-4CE1-AA22-5CCEAA61110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29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ABC0DF9-57B0-4DB6-8396-38B1818ECCF3}" type="datetimeFigureOut">
              <a:rPr lang="en-US" smtClean="0"/>
              <a:pPr>
                <a:defRPr/>
              </a:pPr>
              <a:t>1/12/2012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5A807B-41DF-4F86-940F-C9C9B0EF82C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0136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819E365-58BE-4AFE-96AB-7AE537D3AC94}" type="datetimeFigureOut">
              <a:rPr lang="en-US" smtClean="0"/>
              <a:pPr>
                <a:defRPr/>
              </a:pPr>
              <a:t>1/12/2012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A9347E-4A92-40A6-82BA-8BD0DF1092C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8559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5393660-8A15-46E9-883C-59D4F43DB3EC}" type="datetimeFigureOut">
              <a:rPr lang="en-US" smtClean="0"/>
              <a:pPr>
                <a:defRPr/>
              </a:pPr>
              <a:t>1/12/2012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E8A92A-3A7C-4AC6-BDFC-09B8D37762E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6138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29D1BCD-D297-46D5-A8E7-64C8D80F0109}" type="datetimeFigureOut">
              <a:rPr lang="en-US" smtClean="0"/>
              <a:pPr>
                <a:defRPr/>
              </a:pPr>
              <a:t>1/12/2012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00B3EAA-208E-4008-ACB1-23FFB997C13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2246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9" r:id="rId1"/>
    <p:sldLayoutId id="2147483960" r:id="rId2"/>
    <p:sldLayoutId id="2147483961" r:id="rId3"/>
    <p:sldLayoutId id="2147483962" r:id="rId4"/>
    <p:sldLayoutId id="2147483963" r:id="rId5"/>
    <p:sldLayoutId id="2147483964" r:id="rId6"/>
    <p:sldLayoutId id="2147483965" r:id="rId7"/>
    <p:sldLayoutId id="2147483966" r:id="rId8"/>
    <p:sldLayoutId id="2147483967" r:id="rId9"/>
    <p:sldLayoutId id="2147483968" r:id="rId10"/>
    <p:sldLayoutId id="214748396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6"/>
          <p:cNvSpPr>
            <a:spLocks noGrp="1" noRot="1" noChangeArrowheads="1"/>
          </p:cNvSpPr>
          <p:nvPr>
            <p:ph type="title"/>
          </p:nvPr>
        </p:nvSpPr>
        <p:spPr>
          <a:xfrm>
            <a:off x="457200" y="0"/>
            <a:ext cx="8229600" cy="1325563"/>
          </a:xfrm>
        </p:spPr>
        <p:txBody>
          <a:bodyPr/>
          <a:lstStyle/>
          <a:p>
            <a:pPr eaLnBrk="1" hangingPunct="1"/>
            <a:r>
              <a:rPr lang="en-US" sz="4000" dirty="0" smtClean="0"/>
              <a:t>PTP 560</a:t>
            </a:r>
            <a:endParaRPr lang="en-US" dirty="0" smtClean="0"/>
          </a:p>
        </p:txBody>
      </p:sp>
      <p:sp>
        <p:nvSpPr>
          <p:cNvPr id="4099" name="Rectangle 7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1295400"/>
          </a:xfrm>
        </p:spPr>
        <p:txBody>
          <a:bodyPr>
            <a:normAutofit fontScale="85000" lnSpcReduction="20000"/>
          </a:bodyPr>
          <a:lstStyle/>
          <a:p>
            <a:pPr eaLnBrk="1" hangingPunct="1"/>
            <a:r>
              <a:rPr lang="en-US" dirty="0" smtClean="0"/>
              <a:t>Research Methods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smtClean="0"/>
              <a:t>Week 2</a:t>
            </a:r>
            <a:endParaRPr lang="en-US" dirty="0" smtClean="0"/>
          </a:p>
          <a:p>
            <a:pPr eaLnBrk="1" hangingPunct="1">
              <a:buFont typeface="Wingdings" pitchFamily="2" charset="2"/>
              <a:buNone/>
            </a:pPr>
            <a:endParaRPr lang="en-US" dirty="0" smtClean="0"/>
          </a:p>
        </p:txBody>
      </p:sp>
      <p:sp>
        <p:nvSpPr>
          <p:cNvPr id="4100" name="Rectangle 7"/>
          <p:cNvSpPr txBox="1">
            <a:spLocks noChangeArrowheads="1"/>
          </p:cNvSpPr>
          <p:nvPr/>
        </p:nvSpPr>
        <p:spPr bwMode="auto">
          <a:xfrm>
            <a:off x="228600" y="5334000"/>
            <a:ext cx="8229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3200" dirty="0">
                <a:latin typeface="Calibri" pitchFamily="34" charset="0"/>
              </a:rPr>
              <a:t>Thomas Ruediger, </a:t>
            </a:r>
            <a:r>
              <a:rPr lang="en-US" sz="3200" dirty="0" smtClean="0">
                <a:latin typeface="Calibri" pitchFamily="34" charset="0"/>
              </a:rPr>
              <a:t>PT</a:t>
            </a:r>
            <a:endParaRPr lang="en-US" sz="3200" dirty="0">
              <a:latin typeface="Calibri" pitchFamily="34" charset="0"/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None/>
            </a:pPr>
            <a:endParaRPr lang="en-US" sz="3200" dirty="0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Theory Application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Continue to observe</a:t>
            </a:r>
          </a:p>
          <a:p>
            <a:r>
              <a:rPr lang="en-US" dirty="0" smtClean="0"/>
              <a:t>Change in the face of irreconcilable evidence</a:t>
            </a:r>
          </a:p>
          <a:p>
            <a:r>
              <a:rPr lang="en-US" dirty="0" smtClean="0"/>
              <a:t>Derive a meta-theory</a:t>
            </a:r>
          </a:p>
          <a:p>
            <a:pPr lvl="1"/>
            <a:r>
              <a:rPr lang="en-US" dirty="0" smtClean="0"/>
              <a:t>Explain complex phenomena</a:t>
            </a:r>
          </a:p>
          <a:p>
            <a:pPr lvl="2"/>
            <a:r>
              <a:rPr lang="en-US" dirty="0" smtClean="0"/>
              <a:t>Multi-factorial nature of disability</a:t>
            </a:r>
          </a:p>
          <a:p>
            <a:pPr lvl="2"/>
            <a:r>
              <a:rPr lang="en-US" dirty="0" smtClean="0"/>
              <a:t>Regulation of insulin</a:t>
            </a:r>
          </a:p>
          <a:p>
            <a:r>
              <a:rPr lang="en-US" dirty="0" smtClean="0"/>
              <a:t>Continual effort to refine/improve</a:t>
            </a:r>
          </a:p>
          <a:p>
            <a:pPr lvl="2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Ethics in 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Be Honest</a:t>
            </a:r>
          </a:p>
          <a:p>
            <a:pPr lvl="1"/>
            <a:r>
              <a:rPr lang="en-US" dirty="0" smtClean="0"/>
              <a:t>Report what you find</a:t>
            </a:r>
          </a:p>
          <a:p>
            <a:pPr lvl="1"/>
            <a:r>
              <a:rPr lang="en-US" dirty="0" smtClean="0"/>
              <a:t>Report what you don’t find</a:t>
            </a:r>
          </a:p>
          <a:p>
            <a:r>
              <a:rPr lang="en-US" dirty="0" smtClean="0"/>
              <a:t>Have Integrity</a:t>
            </a:r>
          </a:p>
          <a:p>
            <a:pPr lvl="1"/>
            <a:r>
              <a:rPr lang="en-US" dirty="0" smtClean="0"/>
              <a:t>Conduct meaningful research</a:t>
            </a:r>
          </a:p>
          <a:p>
            <a:pPr lvl="1"/>
            <a:r>
              <a:rPr lang="en-US" dirty="0" smtClean="0"/>
              <a:t>Use sound principles</a:t>
            </a:r>
          </a:p>
          <a:p>
            <a:pPr lvl="2"/>
            <a:r>
              <a:rPr lang="en-US" dirty="0" smtClean="0"/>
              <a:t>Appropriate sample</a:t>
            </a:r>
          </a:p>
          <a:p>
            <a:pPr lvl="2"/>
            <a:r>
              <a:rPr lang="en-US" dirty="0" smtClean="0"/>
              <a:t>Appropriate analysis</a:t>
            </a:r>
          </a:p>
          <a:p>
            <a:r>
              <a:rPr lang="en-US" dirty="0" smtClean="0"/>
              <a:t>Minimize personal bias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Protect Human Rights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16636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Guiding </a:t>
            </a:r>
            <a:r>
              <a:rPr lang="en-US" dirty="0" smtClean="0"/>
              <a:t>Principles *testable</a:t>
            </a:r>
            <a:endParaRPr lang="en-US" dirty="0" smtClean="0"/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*</a:t>
            </a:r>
            <a:r>
              <a:rPr lang="en-US" dirty="0" smtClean="0"/>
              <a:t>Autonomy </a:t>
            </a:r>
            <a:r>
              <a:rPr lang="en-US" dirty="0" smtClean="0"/>
              <a:t>of the individual</a:t>
            </a:r>
          </a:p>
          <a:p>
            <a:pPr lvl="1"/>
            <a:r>
              <a:rPr lang="en-US" dirty="0" smtClean="0"/>
              <a:t>*Beneficence</a:t>
            </a:r>
            <a:endParaRPr lang="en-US" dirty="0" smtClean="0"/>
          </a:p>
          <a:p>
            <a:pPr lvl="2"/>
            <a:r>
              <a:rPr lang="en-US" dirty="0" smtClean="0"/>
              <a:t>Do no harm</a:t>
            </a:r>
          </a:p>
          <a:p>
            <a:pPr lvl="2"/>
            <a:r>
              <a:rPr lang="en-US" dirty="0" smtClean="0"/>
              <a:t>Protect from harm by maximizing possible benefits and minimizing possible risks of harm.</a:t>
            </a:r>
          </a:p>
          <a:p>
            <a:pPr lvl="1"/>
            <a:r>
              <a:rPr lang="en-US" dirty="0" smtClean="0"/>
              <a:t>*Justice</a:t>
            </a:r>
            <a:r>
              <a:rPr lang="en-US" dirty="0" smtClean="0"/>
              <a:t>	</a:t>
            </a:r>
          </a:p>
          <a:p>
            <a:pPr lvl="2"/>
            <a:r>
              <a:rPr lang="en-US" dirty="0" smtClean="0"/>
              <a:t>Fairness in distribution of burdens and benefits.</a:t>
            </a:r>
          </a:p>
          <a:p>
            <a:r>
              <a:rPr lang="en-US" dirty="0" smtClean="0"/>
              <a:t>Use Control/Comparison Groups</a:t>
            </a:r>
          </a:p>
          <a:p>
            <a:pPr lvl="1"/>
            <a:r>
              <a:rPr lang="en-US" dirty="0" smtClean="0"/>
              <a:t>Control</a:t>
            </a:r>
          </a:p>
          <a:p>
            <a:pPr lvl="2"/>
            <a:r>
              <a:rPr lang="en-US" dirty="0" smtClean="0"/>
              <a:t>If no intervention shown to be effective</a:t>
            </a:r>
          </a:p>
          <a:p>
            <a:pPr lvl="2"/>
            <a:r>
              <a:rPr lang="en-US" dirty="0" smtClean="0"/>
              <a:t>If establishing ineffectiveness is important</a:t>
            </a:r>
          </a:p>
          <a:p>
            <a:pPr lvl="1"/>
            <a:r>
              <a:rPr lang="en-US" dirty="0" smtClean="0"/>
              <a:t>Comparison</a:t>
            </a:r>
          </a:p>
          <a:p>
            <a:pPr lvl="2"/>
            <a:r>
              <a:rPr lang="en-US" dirty="0" smtClean="0"/>
              <a:t>If there is a current effective treatment</a:t>
            </a:r>
          </a:p>
          <a:p>
            <a:pPr lvl="2"/>
            <a:r>
              <a:rPr lang="en-US" dirty="0" smtClean="0"/>
              <a:t>Doesn’t establish that the new is better than none!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Integrity in 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166360"/>
          </a:xfrm>
        </p:spPr>
        <p:txBody>
          <a:bodyPr>
            <a:normAutofit/>
          </a:bodyPr>
          <a:lstStyle/>
          <a:p>
            <a:r>
              <a:rPr lang="en-US" dirty="0" smtClean="0"/>
              <a:t>Use Control/Comparison Groups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Control</a:t>
            </a:r>
          </a:p>
          <a:p>
            <a:pPr lvl="2"/>
            <a:r>
              <a:rPr lang="en-US" dirty="0" smtClean="0"/>
              <a:t>If no intervention shown to be effective</a:t>
            </a:r>
          </a:p>
          <a:p>
            <a:pPr lvl="2"/>
            <a:r>
              <a:rPr lang="en-US" dirty="0" smtClean="0"/>
              <a:t>If establishing ineffectiveness is important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Comparison</a:t>
            </a:r>
          </a:p>
          <a:p>
            <a:pPr lvl="2"/>
            <a:r>
              <a:rPr lang="en-US" dirty="0" smtClean="0"/>
              <a:t>If there is a current effective treatment</a:t>
            </a:r>
          </a:p>
          <a:p>
            <a:pPr lvl="2"/>
            <a:r>
              <a:rPr lang="en-US" dirty="0" smtClean="0"/>
              <a:t>Doesn’t establish that the new is better than none!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22420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Regulations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8839200" cy="524256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Nuremburg Code - 1947</a:t>
            </a:r>
          </a:p>
          <a:p>
            <a:r>
              <a:rPr lang="en-US" dirty="0" smtClean="0"/>
              <a:t>Declaration of Helsinki -1964</a:t>
            </a:r>
          </a:p>
          <a:p>
            <a:r>
              <a:rPr lang="en-US" dirty="0" smtClean="0"/>
              <a:t>Belmont Report - 1974</a:t>
            </a:r>
          </a:p>
          <a:p>
            <a:r>
              <a:rPr lang="en-US" dirty="0" smtClean="0"/>
              <a:t>Common Rule (45 CFR 46)</a:t>
            </a:r>
          </a:p>
          <a:p>
            <a:pPr lvl="1" algn="ctr">
              <a:buNone/>
            </a:pPr>
            <a:r>
              <a:rPr lang="en-US" sz="2000" i="1" dirty="0" smtClean="0"/>
              <a:t>TITLE 45 </a:t>
            </a:r>
          </a:p>
          <a:p>
            <a:pPr lvl="1" algn="ctr">
              <a:buNone/>
            </a:pPr>
            <a:r>
              <a:rPr lang="en-US" sz="2000" i="1" dirty="0" smtClean="0"/>
              <a:t>PUBLIC WELFARE</a:t>
            </a:r>
          </a:p>
          <a:p>
            <a:pPr lvl="1" algn="ctr">
              <a:buNone/>
            </a:pPr>
            <a:endParaRPr lang="en-US" sz="2000" i="1" dirty="0" smtClean="0"/>
          </a:p>
          <a:p>
            <a:pPr lvl="1" algn="ctr">
              <a:buNone/>
            </a:pPr>
            <a:r>
              <a:rPr lang="en-US" sz="2000" i="1" dirty="0" smtClean="0"/>
              <a:t>DEPARTMENT OF HEALTH AND HUMAN SERVICES</a:t>
            </a:r>
          </a:p>
          <a:p>
            <a:pPr lvl="1" algn="ctr">
              <a:buNone/>
            </a:pPr>
            <a:r>
              <a:rPr lang="en-US" sz="2000" i="1" dirty="0" smtClean="0"/>
              <a:t>PART 46</a:t>
            </a:r>
          </a:p>
          <a:p>
            <a:pPr lvl="1" algn="ctr">
              <a:buNone/>
            </a:pPr>
            <a:r>
              <a:rPr lang="en-US" sz="2000" i="1" dirty="0" smtClean="0"/>
              <a:t>PROTECTION OF HUMAN SUBJECTS</a:t>
            </a:r>
          </a:p>
          <a:p>
            <a:pPr lvl="1" algn="ctr">
              <a:buNone/>
            </a:pPr>
            <a:r>
              <a:rPr lang="en-US" sz="2000" i="1" u="sng" dirty="0" smtClean="0"/>
              <a:t>http://www.hhs.gov/ohrp/humansubjects/guidance/45cfr46.htm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Privacy Rule (HIPAA component)</a:t>
            </a:r>
          </a:p>
          <a:p>
            <a:pPr lvl="1"/>
            <a:r>
              <a:rPr lang="en-US" dirty="0" smtClean="0"/>
              <a:t>Does not apply to research</a:t>
            </a:r>
          </a:p>
          <a:p>
            <a:pPr lvl="1"/>
            <a:r>
              <a:rPr lang="en-US" dirty="0" smtClean="0"/>
              <a:t>May affect researchers access to information, but it does not regulate them or research, per se</a:t>
            </a:r>
          </a:p>
          <a:p>
            <a:pPr lvl="1" algn="ctr">
              <a:buNone/>
            </a:pPr>
            <a:r>
              <a:rPr lang="en-US" i="1" u="sng" dirty="0" smtClean="0"/>
              <a:t>http://privacyruleandresearch.nih.gov/pr_06.asp</a:t>
            </a:r>
            <a:endParaRPr lang="en-US" i="1" u="sng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990600"/>
          </a:xfrm>
        </p:spPr>
        <p:txBody>
          <a:bodyPr/>
          <a:lstStyle/>
          <a:p>
            <a:r>
              <a:rPr lang="en-US" dirty="0" smtClean="0"/>
              <a:t>Institutional Review Board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242560"/>
          </a:xfrm>
        </p:spPr>
        <p:txBody>
          <a:bodyPr/>
          <a:lstStyle/>
          <a:p>
            <a:r>
              <a:rPr lang="en-US" dirty="0" smtClean="0"/>
              <a:t>At least five members</a:t>
            </a:r>
          </a:p>
          <a:p>
            <a:r>
              <a:rPr lang="en-US" dirty="0" smtClean="0"/>
              <a:t>At least one man, one woman</a:t>
            </a:r>
          </a:p>
          <a:p>
            <a:r>
              <a:rPr lang="en-US" dirty="0" smtClean="0"/>
              <a:t>Must be able to competently review science</a:t>
            </a:r>
          </a:p>
          <a:p>
            <a:pPr lvl="1"/>
            <a:r>
              <a:rPr lang="en-US" dirty="0" smtClean="0"/>
              <a:t>But not all members in one professional group</a:t>
            </a:r>
          </a:p>
          <a:p>
            <a:r>
              <a:rPr lang="en-US" dirty="0" smtClean="0"/>
              <a:t>One must be concerned with non-scientific</a:t>
            </a:r>
          </a:p>
          <a:p>
            <a:pPr lvl="1"/>
            <a:r>
              <a:rPr lang="en-US" dirty="0" smtClean="0"/>
              <a:t>Clergy</a:t>
            </a:r>
          </a:p>
          <a:p>
            <a:pPr lvl="1"/>
            <a:r>
              <a:rPr lang="en-US" dirty="0" smtClean="0"/>
              <a:t>Ethicist</a:t>
            </a:r>
          </a:p>
          <a:p>
            <a:pPr lvl="1"/>
            <a:r>
              <a:rPr lang="en-US" dirty="0" smtClean="0"/>
              <a:t>Lawyer</a:t>
            </a:r>
          </a:p>
          <a:p>
            <a:r>
              <a:rPr lang="en-US" dirty="0" smtClean="0"/>
              <a:t>One must be unaffiliated “Public” Member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914400"/>
          </a:xfrm>
        </p:spPr>
        <p:txBody>
          <a:bodyPr/>
          <a:lstStyle/>
          <a:p>
            <a:r>
              <a:rPr lang="en-US" dirty="0" smtClean="0"/>
              <a:t>Informed Consent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715000"/>
          </a:xfrm>
        </p:spPr>
        <p:txBody>
          <a:bodyPr>
            <a:normAutofit/>
          </a:bodyPr>
          <a:lstStyle/>
          <a:p>
            <a:r>
              <a:rPr lang="en-US" dirty="0" smtClean="0"/>
              <a:t>Must be voluntary</a:t>
            </a:r>
          </a:p>
          <a:p>
            <a:r>
              <a:rPr lang="en-US" sz="2400" dirty="0" smtClean="0"/>
              <a:t>Special consideration to the vulnerable</a:t>
            </a:r>
          </a:p>
          <a:p>
            <a:pPr lvl="1"/>
            <a:r>
              <a:rPr lang="en-US" sz="2000" dirty="0" smtClean="0"/>
              <a:t>Mental illness</a:t>
            </a:r>
          </a:p>
          <a:p>
            <a:pPr lvl="1"/>
            <a:r>
              <a:rPr lang="en-US" sz="2000" dirty="0" smtClean="0"/>
              <a:t>Developmental disability</a:t>
            </a:r>
          </a:p>
          <a:p>
            <a:pPr lvl="1"/>
            <a:r>
              <a:rPr lang="en-US" sz="2000" dirty="0" smtClean="0"/>
              <a:t>Diminished mental capacity</a:t>
            </a:r>
          </a:p>
          <a:p>
            <a:pPr lvl="1"/>
            <a:r>
              <a:rPr lang="en-US" sz="2000" dirty="0" smtClean="0"/>
              <a:t>Prisoners</a:t>
            </a:r>
          </a:p>
          <a:p>
            <a:pPr lvl="1"/>
            <a:r>
              <a:rPr lang="en-US" sz="2000" dirty="0" smtClean="0"/>
              <a:t>Children</a:t>
            </a:r>
          </a:p>
          <a:p>
            <a:pPr lvl="1"/>
            <a:r>
              <a:rPr lang="en-US" sz="2000" dirty="0" smtClean="0"/>
              <a:t>Student/soldiers/subordinates</a:t>
            </a:r>
          </a:p>
          <a:p>
            <a:r>
              <a:rPr lang="en-US" dirty="0" smtClean="0"/>
              <a:t>Free to withdraw consent at any time</a:t>
            </a:r>
          </a:p>
          <a:p>
            <a:pPr lvl="1"/>
            <a:r>
              <a:rPr lang="en-US" dirty="0" smtClean="0"/>
              <a:t>Without losing quality of care</a:t>
            </a:r>
          </a:p>
          <a:p>
            <a:pPr lvl="1"/>
            <a:r>
              <a:rPr lang="en-US" dirty="0" smtClean="0"/>
              <a:t>May withdraw even after data collection is complete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914400"/>
          </a:xfrm>
        </p:spPr>
        <p:txBody>
          <a:bodyPr/>
          <a:lstStyle/>
          <a:p>
            <a:r>
              <a:rPr lang="en-US" dirty="0" smtClean="0"/>
              <a:t>Informed Consent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715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Purpose of Research</a:t>
            </a:r>
          </a:p>
          <a:p>
            <a:r>
              <a:rPr lang="en-US" dirty="0" smtClean="0"/>
              <a:t>Procedures</a:t>
            </a:r>
          </a:p>
          <a:p>
            <a:r>
              <a:rPr lang="en-US" dirty="0" smtClean="0"/>
              <a:t>Risks and Discomforts</a:t>
            </a:r>
          </a:p>
          <a:p>
            <a:r>
              <a:rPr lang="en-US" dirty="0" smtClean="0"/>
              <a:t>Benefits</a:t>
            </a:r>
          </a:p>
          <a:p>
            <a:r>
              <a:rPr lang="en-US" dirty="0" smtClean="0"/>
              <a:t>Alternatives</a:t>
            </a:r>
          </a:p>
          <a:p>
            <a:r>
              <a:rPr lang="en-US" dirty="0" smtClean="0"/>
              <a:t>Confidentiality</a:t>
            </a:r>
          </a:p>
          <a:p>
            <a:r>
              <a:rPr lang="en-US" dirty="0" smtClean="0"/>
              <a:t>Request for more information</a:t>
            </a:r>
          </a:p>
          <a:p>
            <a:r>
              <a:rPr lang="en-US" dirty="0" smtClean="0"/>
              <a:t>Refusal or withdrawal</a:t>
            </a:r>
          </a:p>
          <a:p>
            <a:r>
              <a:rPr lang="en-US" dirty="0" smtClean="0"/>
              <a:t>Injury statement</a:t>
            </a:r>
          </a:p>
          <a:p>
            <a:r>
              <a:rPr lang="en-US" dirty="0" smtClean="0"/>
              <a:t>Consent statement</a:t>
            </a:r>
          </a:p>
          <a:p>
            <a:r>
              <a:rPr lang="en-US" dirty="0" smtClean="0"/>
              <a:t>Signatures</a:t>
            </a:r>
          </a:p>
          <a:p>
            <a:pPr algn="ctr">
              <a:buNone/>
            </a:pPr>
            <a:endParaRPr 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990600"/>
          </a:xfrm>
        </p:spPr>
        <p:txBody>
          <a:bodyPr/>
          <a:lstStyle/>
          <a:p>
            <a:r>
              <a:rPr lang="en-US" dirty="0" smtClean="0"/>
              <a:t>Unethical 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14400"/>
            <a:ext cx="9144000" cy="539496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Nazi physicians</a:t>
            </a:r>
          </a:p>
          <a:p>
            <a:endParaRPr lang="en-US" dirty="0" smtClean="0"/>
          </a:p>
          <a:p>
            <a:r>
              <a:rPr lang="en-US" dirty="0" smtClean="0"/>
              <a:t>Tuskegee Study</a:t>
            </a:r>
          </a:p>
          <a:p>
            <a:pPr lvl="1"/>
            <a:r>
              <a:rPr lang="en-US" dirty="0" smtClean="0"/>
              <a:t>Study for county wide epidemic of “Bad Blood “</a:t>
            </a:r>
          </a:p>
          <a:p>
            <a:pPr lvl="2"/>
            <a:r>
              <a:rPr lang="en-US" dirty="0" smtClean="0"/>
              <a:t>Multi-organ impact</a:t>
            </a:r>
          </a:p>
          <a:p>
            <a:pPr lvl="2"/>
            <a:r>
              <a:rPr lang="en-US" dirty="0" smtClean="0"/>
              <a:t>Mental illness, blindness, severe damage to the heart and aorta, and death.</a:t>
            </a:r>
          </a:p>
          <a:p>
            <a:pPr lvl="1"/>
            <a:r>
              <a:rPr lang="en-US" dirty="0" smtClean="0"/>
              <a:t>1932-1972</a:t>
            </a:r>
          </a:p>
          <a:p>
            <a:pPr lvl="1"/>
            <a:r>
              <a:rPr lang="en-US" dirty="0" smtClean="0"/>
              <a:t>399 men followed to assess course of the disease</a:t>
            </a:r>
          </a:p>
          <a:p>
            <a:pPr lvl="1"/>
            <a:r>
              <a:rPr lang="en-US" dirty="0" smtClean="0"/>
              <a:t>Why was this unethical?</a:t>
            </a:r>
          </a:p>
          <a:p>
            <a:pPr lvl="1"/>
            <a:r>
              <a:rPr lang="en-US" dirty="0" smtClean="0"/>
              <a:t>By the  mid 1940s, how was this treated?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/>
          <a:lstStyle/>
          <a:p>
            <a:r>
              <a:rPr lang="en-US" dirty="0" smtClean="0"/>
              <a:t>EMG Article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8686800" cy="531876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What was the Research Question?</a:t>
            </a:r>
          </a:p>
          <a:p>
            <a:r>
              <a:rPr lang="en-US" dirty="0" smtClean="0"/>
              <a:t>Why is the Research Question important?</a:t>
            </a:r>
          </a:p>
          <a:p>
            <a:r>
              <a:rPr lang="en-US" dirty="0" smtClean="0"/>
              <a:t>Who were the subjects?</a:t>
            </a:r>
          </a:p>
          <a:p>
            <a:pPr lvl="1"/>
            <a:r>
              <a:rPr lang="en-US" dirty="0" smtClean="0"/>
              <a:t>Number/Age/Gender/</a:t>
            </a:r>
            <a:r>
              <a:rPr lang="en-US" dirty="0" err="1" smtClean="0"/>
              <a:t>etc</a:t>
            </a:r>
            <a:endParaRPr lang="en-US" dirty="0" smtClean="0"/>
          </a:p>
          <a:p>
            <a:pPr lvl="1"/>
            <a:r>
              <a:rPr lang="en-US" dirty="0" smtClean="0"/>
              <a:t>Inclusion/Exclusion Criteria</a:t>
            </a:r>
          </a:p>
          <a:p>
            <a:r>
              <a:rPr lang="en-US" dirty="0" smtClean="0"/>
              <a:t>What was/were the IV(s)?</a:t>
            </a:r>
          </a:p>
          <a:p>
            <a:r>
              <a:rPr lang="en-US" dirty="0" smtClean="0"/>
              <a:t>What was/were the DV(s)</a:t>
            </a:r>
          </a:p>
          <a:p>
            <a:r>
              <a:rPr lang="en-US" dirty="0" smtClean="0"/>
              <a:t>What were the results?</a:t>
            </a:r>
          </a:p>
          <a:p>
            <a:r>
              <a:rPr lang="en-US" dirty="0" smtClean="0"/>
              <a:t>How were they reported?</a:t>
            </a:r>
          </a:p>
          <a:p>
            <a:pPr lvl="1"/>
            <a:r>
              <a:rPr lang="en-US" dirty="0" smtClean="0"/>
              <a:t>Mean, SD, range, others? </a:t>
            </a:r>
          </a:p>
          <a:p>
            <a:r>
              <a:rPr lang="en-US" dirty="0" smtClean="0"/>
              <a:t>What kind of study is this?</a:t>
            </a:r>
          </a:p>
          <a:p>
            <a:r>
              <a:rPr lang="en-US" dirty="0" smtClean="0"/>
              <a:t>Could you reproduce the study?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 smtClean="0"/>
              <a:t>The Research Question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8534400" cy="5242560"/>
          </a:xfrm>
        </p:spPr>
        <p:txBody>
          <a:bodyPr rtlCol="0">
            <a:normAutofit fontScale="92500" lnSpcReduction="20000"/>
          </a:bodyPr>
          <a:lstStyle/>
          <a:p>
            <a:r>
              <a:rPr lang="en-US" dirty="0" smtClean="0"/>
              <a:t>More important than ability as statistician</a:t>
            </a:r>
          </a:p>
          <a:p>
            <a:r>
              <a:rPr lang="en-US" dirty="0" smtClean="0"/>
              <a:t>Requires refinement to answerable question</a:t>
            </a:r>
          </a:p>
          <a:p>
            <a:pPr lvl="1"/>
            <a:r>
              <a:rPr lang="en-US" dirty="0" smtClean="0"/>
              <a:t>Topic</a:t>
            </a:r>
          </a:p>
          <a:p>
            <a:pPr lvl="1"/>
            <a:r>
              <a:rPr lang="en-US" dirty="0" smtClean="0"/>
              <a:t>Research Problem</a:t>
            </a:r>
          </a:p>
          <a:p>
            <a:pPr lvl="1"/>
            <a:r>
              <a:rPr lang="en-US" dirty="0" smtClean="0"/>
              <a:t>Research Question</a:t>
            </a:r>
          </a:p>
          <a:p>
            <a:endParaRPr lang="en-US" dirty="0" smtClean="0"/>
          </a:p>
          <a:p>
            <a:r>
              <a:rPr lang="en-US" dirty="0" smtClean="0"/>
              <a:t>Research Question shaped by:</a:t>
            </a:r>
          </a:p>
          <a:p>
            <a:pPr lvl="1"/>
            <a:r>
              <a:rPr lang="en-US" dirty="0" smtClean="0"/>
              <a:t>Clinical experience/interest</a:t>
            </a:r>
          </a:p>
          <a:p>
            <a:pPr lvl="1"/>
            <a:r>
              <a:rPr lang="en-US" dirty="0" smtClean="0"/>
              <a:t>Feasibility and importance</a:t>
            </a:r>
          </a:p>
          <a:p>
            <a:pPr lvl="1"/>
            <a:r>
              <a:rPr lang="en-US" dirty="0" smtClean="0"/>
              <a:t>Population to be sampled</a:t>
            </a:r>
          </a:p>
          <a:p>
            <a:pPr lvl="1"/>
            <a:r>
              <a:rPr lang="en-US" dirty="0" smtClean="0"/>
              <a:t>Rationale</a:t>
            </a:r>
          </a:p>
          <a:p>
            <a:pPr lvl="1"/>
            <a:r>
              <a:rPr lang="en-US" dirty="0" smtClean="0"/>
              <a:t>Variables to consider</a:t>
            </a:r>
          </a:p>
          <a:p>
            <a:endParaRPr lang="en-US" dirty="0" smtClean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The Variables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9144000" cy="5638800"/>
          </a:xfrm>
        </p:spPr>
        <p:txBody>
          <a:bodyPr>
            <a:normAutofit/>
          </a:bodyPr>
          <a:lstStyle/>
          <a:p>
            <a:r>
              <a:rPr lang="en-US" dirty="0" smtClean="0"/>
              <a:t>Independent (IV in this course)</a:t>
            </a:r>
          </a:p>
          <a:p>
            <a:pPr lvl="1"/>
            <a:r>
              <a:rPr lang="en-US" dirty="0" smtClean="0"/>
              <a:t>The predictor</a:t>
            </a:r>
          </a:p>
          <a:p>
            <a:pPr lvl="1"/>
            <a:r>
              <a:rPr lang="en-US" dirty="0" smtClean="0"/>
              <a:t>Can have more than one IV</a:t>
            </a:r>
          </a:p>
          <a:p>
            <a:pPr lvl="1"/>
            <a:r>
              <a:rPr lang="en-US" u="sng" dirty="0" smtClean="0"/>
              <a:t>Always</a:t>
            </a:r>
            <a:r>
              <a:rPr lang="en-US" dirty="0" smtClean="0"/>
              <a:t> at least two levels for each independent variable</a:t>
            </a:r>
          </a:p>
          <a:p>
            <a:endParaRPr lang="en-US" dirty="0" smtClean="0"/>
          </a:p>
          <a:p>
            <a:r>
              <a:rPr lang="en-US" dirty="0" smtClean="0"/>
              <a:t>Dependent (DV in this course)</a:t>
            </a:r>
          </a:p>
          <a:p>
            <a:pPr lvl="1"/>
            <a:r>
              <a:rPr lang="en-US" dirty="0" smtClean="0"/>
              <a:t>The outcome </a:t>
            </a:r>
          </a:p>
          <a:p>
            <a:pPr lvl="1"/>
            <a:r>
              <a:rPr lang="en-US" dirty="0" smtClean="0"/>
              <a:t>Can have more than one</a:t>
            </a:r>
          </a:p>
          <a:p>
            <a:pPr lvl="1"/>
            <a:r>
              <a:rPr lang="en-US" dirty="0" smtClean="0"/>
              <a:t>No levels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The Hypotheses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71600"/>
            <a:ext cx="8686800" cy="493776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Research</a:t>
            </a:r>
          </a:p>
          <a:p>
            <a:pPr lvl="1"/>
            <a:r>
              <a:rPr lang="en-US" dirty="0" smtClean="0"/>
              <a:t>True expectation</a:t>
            </a:r>
          </a:p>
          <a:p>
            <a:r>
              <a:rPr lang="en-US" dirty="0" smtClean="0"/>
              <a:t>Statistical (null)</a:t>
            </a:r>
          </a:p>
          <a:p>
            <a:pPr lvl="1"/>
            <a:r>
              <a:rPr lang="en-US" dirty="0" smtClean="0"/>
              <a:t>There is no </a:t>
            </a:r>
            <a:r>
              <a:rPr lang="en-US" dirty="0" smtClean="0"/>
              <a:t>difference/no relationship between IV and DV</a:t>
            </a:r>
          </a:p>
          <a:p>
            <a:endParaRPr lang="en-US" dirty="0" smtClean="0"/>
          </a:p>
          <a:p>
            <a:r>
              <a:rPr lang="en-US" dirty="0" smtClean="0"/>
              <a:t>Directional (difference will be in a specific direction)</a:t>
            </a:r>
          </a:p>
          <a:p>
            <a:r>
              <a:rPr lang="en-US" dirty="0" smtClean="0"/>
              <a:t>Non-directional (only that there will be a difference)</a:t>
            </a:r>
          </a:p>
          <a:p>
            <a:endParaRPr lang="en-US" dirty="0" smtClean="0"/>
          </a:p>
          <a:p>
            <a:r>
              <a:rPr lang="en-US" dirty="0" smtClean="0"/>
              <a:t>Simple (One IV and One DV)</a:t>
            </a:r>
          </a:p>
          <a:p>
            <a:r>
              <a:rPr lang="en-US" dirty="0" smtClean="0"/>
              <a:t>Complex (more than one IV and or DV)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The Literature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8686800" cy="5867400"/>
          </a:xfrm>
        </p:spPr>
        <p:txBody>
          <a:bodyPr>
            <a:normAutofit/>
          </a:bodyPr>
          <a:lstStyle/>
          <a:p>
            <a:r>
              <a:rPr lang="en-US" dirty="0" smtClean="0"/>
              <a:t>Review it every step of the way (Fig 7.1 P &amp; W)</a:t>
            </a:r>
          </a:p>
          <a:p>
            <a:endParaRPr lang="en-US" dirty="0" smtClean="0"/>
          </a:p>
          <a:p>
            <a:r>
              <a:rPr lang="en-US" dirty="0" smtClean="0"/>
              <a:t>Differentiate your sources</a:t>
            </a:r>
          </a:p>
          <a:p>
            <a:pPr lvl="1"/>
            <a:r>
              <a:rPr lang="en-US" dirty="0" smtClean="0"/>
              <a:t>Primary sources</a:t>
            </a:r>
          </a:p>
          <a:p>
            <a:pPr lvl="2"/>
            <a:r>
              <a:rPr lang="en-US" dirty="0" smtClean="0"/>
              <a:t>Peer reviewed journal articles</a:t>
            </a:r>
          </a:p>
          <a:p>
            <a:pPr lvl="2"/>
            <a:r>
              <a:rPr lang="en-US" dirty="0" smtClean="0"/>
              <a:t>Oral presentations from the researcher</a:t>
            </a:r>
          </a:p>
          <a:p>
            <a:pPr lvl="2"/>
            <a:r>
              <a:rPr lang="en-US" dirty="0" smtClean="0"/>
              <a:t>Interviews</a:t>
            </a:r>
          </a:p>
          <a:p>
            <a:pPr lvl="2"/>
            <a:r>
              <a:rPr lang="en-US" dirty="0" smtClean="0"/>
              <a:t>Personal experience</a:t>
            </a:r>
          </a:p>
          <a:p>
            <a:pPr lvl="1"/>
            <a:r>
              <a:rPr lang="en-US" dirty="0" smtClean="0"/>
              <a:t>Secondary sources</a:t>
            </a:r>
          </a:p>
          <a:p>
            <a:pPr lvl="2"/>
            <a:r>
              <a:rPr lang="en-US" dirty="0" smtClean="0"/>
              <a:t>Textbooks (good source of citations of primary sources)</a:t>
            </a:r>
            <a:endParaRPr lang="en-US" dirty="0"/>
          </a:p>
          <a:p>
            <a:pPr lvl="2"/>
            <a:r>
              <a:rPr lang="en-US" dirty="0" smtClean="0"/>
              <a:t>Review articles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Theory and Clinical 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Clinical Research</a:t>
            </a:r>
          </a:p>
          <a:p>
            <a:pPr lvl="1"/>
            <a:r>
              <a:rPr lang="en-US" dirty="0" smtClean="0"/>
              <a:t>Systematic method</a:t>
            </a:r>
          </a:p>
          <a:p>
            <a:pPr lvl="1"/>
            <a:r>
              <a:rPr lang="en-US" dirty="0" smtClean="0"/>
              <a:t>Effectiveness of treatment</a:t>
            </a:r>
          </a:p>
          <a:p>
            <a:pPr lvl="1"/>
            <a:r>
              <a:rPr lang="en-US" dirty="0" smtClean="0"/>
              <a:t>Establishing generalizations</a:t>
            </a:r>
          </a:p>
          <a:p>
            <a:r>
              <a:rPr lang="en-US" dirty="0" smtClean="0"/>
              <a:t>Theory</a:t>
            </a:r>
          </a:p>
          <a:p>
            <a:pPr lvl="1"/>
            <a:r>
              <a:rPr lang="en-US" dirty="0" smtClean="0"/>
              <a:t>Ultimate goal of research</a:t>
            </a:r>
          </a:p>
          <a:p>
            <a:pPr lvl="1"/>
            <a:r>
              <a:rPr lang="en-US" dirty="0" smtClean="0"/>
              <a:t>Contributes to practice</a:t>
            </a:r>
          </a:p>
          <a:p>
            <a:pPr lvl="1"/>
            <a:r>
              <a:rPr lang="en-US" dirty="0" smtClean="0"/>
              <a:t>Organizes complex evidence</a:t>
            </a:r>
          </a:p>
          <a:p>
            <a:pPr lvl="1"/>
            <a:r>
              <a:rPr lang="en-US" dirty="0" smtClean="0"/>
              <a:t>Scientific theory </a:t>
            </a:r>
          </a:p>
          <a:p>
            <a:pPr lvl="2"/>
            <a:r>
              <a:rPr lang="en-US" dirty="0" smtClean="0"/>
              <a:t>Empirical</a:t>
            </a:r>
          </a:p>
          <a:p>
            <a:pPr lvl="2"/>
            <a:r>
              <a:rPr lang="en-US" dirty="0" smtClean="0"/>
              <a:t>Verification required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Theory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8200"/>
            <a:ext cx="8686800" cy="547116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Summarize knowledge</a:t>
            </a:r>
          </a:p>
          <a:p>
            <a:r>
              <a:rPr lang="en-US" dirty="0" smtClean="0"/>
              <a:t>Frame future observations</a:t>
            </a:r>
          </a:p>
          <a:p>
            <a:r>
              <a:rPr lang="en-US" dirty="0" smtClean="0"/>
              <a:t>Predict future events</a:t>
            </a:r>
          </a:p>
          <a:p>
            <a:r>
              <a:rPr lang="en-US" dirty="0" smtClean="0"/>
              <a:t>Stimulate research/thinking</a:t>
            </a:r>
          </a:p>
          <a:p>
            <a:r>
              <a:rPr lang="en-US" dirty="0" smtClean="0"/>
              <a:t>Background for a clinical question</a:t>
            </a:r>
          </a:p>
          <a:p>
            <a:pPr algn="ctr">
              <a:buNone/>
            </a:pPr>
            <a:r>
              <a:rPr lang="en-US" sz="2400" i="1" dirty="0" smtClean="0"/>
              <a:t>This is what you’ll get most credit for in your CR</a:t>
            </a:r>
          </a:p>
          <a:p>
            <a:r>
              <a:rPr lang="en-US" dirty="0" smtClean="0"/>
              <a:t>Components</a:t>
            </a:r>
          </a:p>
          <a:p>
            <a:pPr lvl="1"/>
            <a:r>
              <a:rPr lang="en-US" dirty="0" smtClean="0"/>
              <a:t>Concepts=chair(chrome, plastic, screws together make our concept of a chair) </a:t>
            </a:r>
            <a:endParaRPr lang="en-US" dirty="0" smtClean="0"/>
          </a:p>
          <a:p>
            <a:pPr lvl="1"/>
            <a:r>
              <a:rPr lang="en-US" dirty="0" smtClean="0"/>
              <a:t>Constructs=IQ, Pain (can not see, but rather a theory or application that we understand)</a:t>
            </a:r>
            <a:endParaRPr lang="en-US" dirty="0" smtClean="0"/>
          </a:p>
          <a:p>
            <a:r>
              <a:rPr lang="en-US" dirty="0" smtClean="0"/>
              <a:t>Theory may rise to level of being a </a:t>
            </a:r>
            <a:r>
              <a:rPr lang="en-US" dirty="0" smtClean="0"/>
              <a:t>law</a:t>
            </a:r>
          </a:p>
          <a:p>
            <a:pPr lvl="1"/>
            <a:r>
              <a:rPr lang="en-US" dirty="0" smtClean="0"/>
              <a:t>gravity</a:t>
            </a:r>
            <a:endParaRPr lang="en-US" dirty="0" smtClean="0"/>
          </a:p>
          <a:p>
            <a:r>
              <a:rPr lang="en-US" dirty="0" smtClean="0"/>
              <a:t>Propositions (Maslow example</a:t>
            </a:r>
            <a:r>
              <a:rPr lang="en-US" dirty="0" smtClean="0"/>
              <a:t>)=</a:t>
            </a:r>
          </a:p>
          <a:p>
            <a:pPr lvl="1"/>
            <a:r>
              <a:rPr lang="en-US" dirty="0" smtClean="0"/>
              <a:t>1) Biological Needs 2) Safety 3) Love 4) Self-esteem 5) Self-</a:t>
            </a:r>
            <a:r>
              <a:rPr lang="en-US" dirty="0" err="1" smtClean="0"/>
              <a:t>actulalization</a:t>
            </a:r>
            <a:r>
              <a:rPr lang="en-US" dirty="0" smtClean="0"/>
              <a:t> 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/>
          <a:lstStyle/>
          <a:p>
            <a:r>
              <a:rPr lang="en-US" dirty="0" smtClean="0"/>
              <a:t>Theory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16636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Models</a:t>
            </a:r>
          </a:p>
          <a:p>
            <a:pPr lvl="1"/>
            <a:r>
              <a:rPr lang="en-US" dirty="0" smtClean="0"/>
              <a:t>Simplifications/analogies (disk=like jelly </a:t>
            </a:r>
            <a:r>
              <a:rPr lang="en-US" dirty="0" err="1" smtClean="0"/>
              <a:t>dounut</a:t>
            </a:r>
            <a:r>
              <a:rPr lang="en-US" dirty="0" smtClean="0"/>
              <a:t>_</a:t>
            </a:r>
            <a:endParaRPr lang="en-US" dirty="0" smtClean="0"/>
          </a:p>
          <a:p>
            <a:pPr lvl="1"/>
            <a:r>
              <a:rPr lang="en-US" dirty="0" smtClean="0"/>
              <a:t>Possible explanations for complex processes</a:t>
            </a:r>
          </a:p>
          <a:p>
            <a:r>
              <a:rPr lang="en-US" u="sng" dirty="0" smtClean="0"/>
              <a:t>Inductive </a:t>
            </a:r>
            <a:r>
              <a:rPr lang="en-US" dirty="0" smtClean="0"/>
              <a:t>theories (Development</a:t>
            </a:r>
            <a:r>
              <a:rPr lang="en-US" dirty="0" smtClean="0"/>
              <a:t>) </a:t>
            </a:r>
            <a:r>
              <a:rPr lang="en-US" dirty="0" smtClean="0">
                <a:solidFill>
                  <a:srgbClr val="FF0000"/>
                </a:solidFill>
              </a:rPr>
              <a:t>specific to general</a:t>
            </a:r>
            <a:r>
              <a:rPr lang="en-US" dirty="0" smtClean="0"/>
              <a:t>, generalize to the major population. </a:t>
            </a:r>
            <a:endParaRPr lang="en-US" dirty="0" smtClean="0"/>
          </a:p>
          <a:p>
            <a:r>
              <a:rPr lang="en-US" u="sng" dirty="0" smtClean="0"/>
              <a:t>Deductive</a:t>
            </a:r>
            <a:r>
              <a:rPr lang="en-US" dirty="0" smtClean="0"/>
              <a:t> Theories (Testing</a:t>
            </a:r>
            <a:r>
              <a:rPr lang="en-US" dirty="0" smtClean="0"/>
              <a:t>) </a:t>
            </a:r>
            <a:r>
              <a:rPr lang="en-US" dirty="0" smtClean="0">
                <a:solidFill>
                  <a:srgbClr val="FF0000"/>
                </a:solidFill>
              </a:rPr>
              <a:t>General to specific 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Intuitive</a:t>
            </a:r>
          </a:p>
          <a:p>
            <a:pPr lvl="1"/>
            <a:r>
              <a:rPr lang="en-US" dirty="0" smtClean="0"/>
              <a:t>Hypothetical</a:t>
            </a:r>
          </a:p>
          <a:p>
            <a:r>
              <a:rPr lang="en-US" dirty="0" smtClean="0"/>
              <a:t>Characteristics</a:t>
            </a:r>
          </a:p>
          <a:p>
            <a:pPr lvl="1"/>
            <a:r>
              <a:rPr lang="en-US" dirty="0" smtClean="0"/>
              <a:t>Thorough and rational</a:t>
            </a:r>
          </a:p>
          <a:p>
            <a:pPr lvl="1"/>
            <a:r>
              <a:rPr lang="en-US" dirty="0" smtClean="0"/>
              <a:t>Verifiable (</a:t>
            </a:r>
            <a:r>
              <a:rPr lang="en-US" dirty="0" smtClean="0"/>
              <a:t>Reproducible***)</a:t>
            </a:r>
            <a:endParaRPr lang="en-US" dirty="0" smtClean="0"/>
          </a:p>
          <a:p>
            <a:pPr lvl="1"/>
            <a:r>
              <a:rPr lang="en-US" dirty="0" smtClean="0"/>
              <a:t>Economical</a:t>
            </a:r>
          </a:p>
          <a:p>
            <a:pPr lvl="1"/>
            <a:r>
              <a:rPr lang="en-US" dirty="0" smtClean="0"/>
              <a:t>Important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r>
              <a:rPr lang="en-US" dirty="0" smtClean="0"/>
              <a:t>Theory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763000" cy="55626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Testing</a:t>
            </a:r>
          </a:p>
          <a:p>
            <a:pPr lvl="1"/>
            <a:r>
              <a:rPr lang="en-US" dirty="0" smtClean="0"/>
              <a:t>Not the theory</a:t>
            </a:r>
          </a:p>
          <a:p>
            <a:pPr lvl="1"/>
            <a:r>
              <a:rPr lang="en-US" dirty="0" smtClean="0"/>
              <a:t>Hypothesis/hypotheses that can be observed</a:t>
            </a:r>
          </a:p>
          <a:p>
            <a:r>
              <a:rPr lang="en-US" dirty="0" smtClean="0"/>
              <a:t>Two possible outcomes of testing</a:t>
            </a:r>
          </a:p>
          <a:p>
            <a:pPr lvl="1"/>
            <a:r>
              <a:rPr lang="en-US" dirty="0" smtClean="0"/>
              <a:t>Reject</a:t>
            </a:r>
          </a:p>
          <a:p>
            <a:pPr lvl="2"/>
            <a:r>
              <a:rPr lang="en-US" dirty="0" smtClean="0"/>
              <a:t>The underlying theory isn’t supported in this situation</a:t>
            </a:r>
          </a:p>
          <a:p>
            <a:pPr lvl="1"/>
            <a:r>
              <a:rPr lang="en-US" dirty="0" smtClean="0"/>
              <a:t>Fail to reject</a:t>
            </a:r>
          </a:p>
          <a:p>
            <a:pPr lvl="2"/>
            <a:r>
              <a:rPr lang="en-US" dirty="0" smtClean="0"/>
              <a:t>In this situation, the underlying theory is supported</a:t>
            </a:r>
          </a:p>
          <a:p>
            <a:r>
              <a:rPr lang="en-US" dirty="0" smtClean="0"/>
              <a:t>Clinical application (Effectiveness)</a:t>
            </a:r>
          </a:p>
          <a:p>
            <a:pPr lvl="1"/>
            <a:r>
              <a:rPr lang="en-US" dirty="0" smtClean="0"/>
              <a:t>As opposed to laboratory (Efficacious)</a:t>
            </a:r>
          </a:p>
          <a:p>
            <a:pPr lvl="1"/>
            <a:r>
              <a:rPr lang="en-US" dirty="0" smtClean="0"/>
              <a:t>Every time you treat a patient</a:t>
            </a:r>
          </a:p>
          <a:p>
            <a:pPr lvl="1"/>
            <a:r>
              <a:rPr lang="en-US" dirty="0" smtClean="0"/>
              <a:t>Keep track of what you do!</a:t>
            </a:r>
          </a:p>
          <a:p>
            <a:pPr lvl="1"/>
            <a:r>
              <a:rPr lang="en-US" dirty="0" smtClean="0"/>
              <a:t>What if the outcome doesn’t support your prediction?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5-Point Star 3"/>
          <p:cNvSpPr/>
          <p:nvPr/>
        </p:nvSpPr>
        <p:spPr>
          <a:xfrm>
            <a:off x="152400" y="3554186"/>
            <a:ext cx="685800" cy="533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1844</TotalTime>
  <Words>918</Words>
  <Application>Microsoft Office PowerPoint</Application>
  <PresentationFormat>On-screen Show (4:3)</PresentationFormat>
  <Paragraphs>237</Paragraphs>
  <Slides>19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PTP 560</vt:lpstr>
      <vt:lpstr>The Research Question</vt:lpstr>
      <vt:lpstr>The Variables</vt:lpstr>
      <vt:lpstr>The Hypotheses</vt:lpstr>
      <vt:lpstr>The Literature</vt:lpstr>
      <vt:lpstr>Theory and Clinical Research</vt:lpstr>
      <vt:lpstr>Theory</vt:lpstr>
      <vt:lpstr>Theory</vt:lpstr>
      <vt:lpstr>Theory</vt:lpstr>
      <vt:lpstr>Theory Application</vt:lpstr>
      <vt:lpstr>Ethics in Research</vt:lpstr>
      <vt:lpstr>Protect Human Rights</vt:lpstr>
      <vt:lpstr>Integrity in Research</vt:lpstr>
      <vt:lpstr>Regulations</vt:lpstr>
      <vt:lpstr>Institutional Review Board</vt:lpstr>
      <vt:lpstr>Informed Consent</vt:lpstr>
      <vt:lpstr>Informed Consent</vt:lpstr>
      <vt:lpstr>Unethical research</vt:lpstr>
      <vt:lpstr>EMG Article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Application Techniques</dc:title>
  <dc:creator>SWEET, CHRISTINA</dc:creator>
  <cp:lastModifiedBy>SWEET, CHRISTINA</cp:lastModifiedBy>
  <cp:revision>209</cp:revision>
  <dcterms:created xsi:type="dcterms:W3CDTF">2006-08-16T00:00:00Z</dcterms:created>
  <dcterms:modified xsi:type="dcterms:W3CDTF">2012-01-12T14:44:54Z</dcterms:modified>
</cp:coreProperties>
</file>