
<file path=[Content_Types].xml><?xml version="1.0" encoding="utf-8"?>
<Types xmlns="http://schemas.openxmlformats.org/package/2006/content-types">
  <Default Extension="png" ContentType="image/png"/>
  <Default Extension="mov" ContentType="video/unknown"/>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0.xml" ContentType="application/vnd.openxmlformats-officedocument.presentationml.tags+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tags/tag13.xml" ContentType="application/vnd.openxmlformats-officedocument.presentationml.tags+xml"/>
  <Override PartName="/ppt/notesSlides/notesSlide22.xml" ContentType="application/vnd.openxmlformats-officedocument.presentationml.notesSlide+xml"/>
  <Override PartName="/ppt/tags/tag1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5.xml" ContentType="application/vnd.openxmlformats-officedocument.presentationml.tags+xml"/>
  <Override PartName="/ppt/notesSlides/notesSlide25.xml" ContentType="application/vnd.openxmlformats-officedocument.presentationml.notesSlide+xml"/>
  <Override PartName="/ppt/tags/tag16.xml" ContentType="application/vnd.openxmlformats-officedocument.presentationml.tags+xml"/>
  <Override PartName="/ppt/notesSlides/notesSlide26.xml" ContentType="application/vnd.openxmlformats-officedocument.presentationml.notesSlide+xml"/>
  <Override PartName="/ppt/tags/tag17.xml" ContentType="application/vnd.openxmlformats-officedocument.presentationml.tags+xml"/>
  <Override PartName="/ppt/notesSlides/notesSlide27.xml" ContentType="application/vnd.openxmlformats-officedocument.presentationml.notesSlide+xml"/>
  <Override PartName="/ppt/tags/tag18.xml" ContentType="application/vnd.openxmlformats-officedocument.presentationml.tags+xml"/>
  <Override PartName="/ppt/notesSlides/notesSlide28.xml" ContentType="application/vnd.openxmlformats-officedocument.presentationml.notesSlide+xml"/>
  <Override PartName="/ppt/tags/tag19.xml" ContentType="application/vnd.openxmlformats-officedocument.presentationml.tags+xml"/>
  <Override PartName="/ppt/notesSlides/notesSlide29.xml" ContentType="application/vnd.openxmlformats-officedocument.presentationml.notesSlide+xml"/>
  <Override PartName="/ppt/tags/tag20.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32.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6.xml" ContentType="application/vnd.openxmlformats-officedocument.presentationml.tags+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handoutMasterIdLst>
    <p:handoutMasterId r:id="rId62"/>
  </p:handoutMasterIdLst>
  <p:sldIdLst>
    <p:sldId id="257" r:id="rId2"/>
    <p:sldId id="408" r:id="rId3"/>
    <p:sldId id="388" r:id="rId4"/>
    <p:sldId id="258" r:id="rId5"/>
    <p:sldId id="406" r:id="rId6"/>
    <p:sldId id="407" r:id="rId7"/>
    <p:sldId id="371" r:id="rId8"/>
    <p:sldId id="372" r:id="rId9"/>
    <p:sldId id="373" r:id="rId10"/>
    <p:sldId id="364" r:id="rId11"/>
    <p:sldId id="259" r:id="rId12"/>
    <p:sldId id="260" r:id="rId13"/>
    <p:sldId id="356" r:id="rId14"/>
    <p:sldId id="363" r:id="rId15"/>
    <p:sldId id="362" r:id="rId16"/>
    <p:sldId id="261" r:id="rId17"/>
    <p:sldId id="262" r:id="rId18"/>
    <p:sldId id="263" r:id="rId19"/>
    <p:sldId id="264" r:id="rId20"/>
    <p:sldId id="265" r:id="rId21"/>
    <p:sldId id="361" r:id="rId22"/>
    <p:sldId id="357" r:id="rId23"/>
    <p:sldId id="365" r:id="rId24"/>
    <p:sldId id="389" r:id="rId25"/>
    <p:sldId id="353" r:id="rId26"/>
    <p:sldId id="391" r:id="rId27"/>
    <p:sldId id="354" r:id="rId28"/>
    <p:sldId id="355" r:id="rId29"/>
    <p:sldId id="380" r:id="rId30"/>
    <p:sldId id="395" r:id="rId31"/>
    <p:sldId id="396" r:id="rId32"/>
    <p:sldId id="376" r:id="rId33"/>
    <p:sldId id="375" r:id="rId34"/>
    <p:sldId id="383" r:id="rId35"/>
    <p:sldId id="393" r:id="rId36"/>
    <p:sldId id="377" r:id="rId37"/>
    <p:sldId id="378" r:id="rId38"/>
    <p:sldId id="382" r:id="rId39"/>
    <p:sldId id="381" r:id="rId40"/>
    <p:sldId id="379" r:id="rId41"/>
    <p:sldId id="272" r:id="rId42"/>
    <p:sldId id="384" r:id="rId43"/>
    <p:sldId id="397" r:id="rId44"/>
    <p:sldId id="387" r:id="rId45"/>
    <p:sldId id="400" r:id="rId46"/>
    <p:sldId id="283" r:id="rId47"/>
    <p:sldId id="284" r:id="rId48"/>
    <p:sldId id="394" r:id="rId49"/>
    <p:sldId id="285" r:id="rId50"/>
    <p:sldId id="392" r:id="rId51"/>
    <p:sldId id="402" r:id="rId52"/>
    <p:sldId id="344" r:id="rId53"/>
    <p:sldId id="403" r:id="rId54"/>
    <p:sldId id="404" r:id="rId55"/>
    <p:sldId id="405" r:id="rId56"/>
    <p:sldId id="350" r:id="rId57"/>
    <p:sldId id="351" r:id="rId58"/>
    <p:sldId id="352" r:id="rId59"/>
    <p:sldId id="401" r:id="rId6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1" autoAdjust="0"/>
    <p:restoredTop sz="88632" autoAdjust="0"/>
  </p:normalViewPr>
  <p:slideViewPr>
    <p:cSldViewPr>
      <p:cViewPr>
        <p:scale>
          <a:sx n="93" d="100"/>
          <a:sy n="93" d="100"/>
        </p:scale>
        <p:origin x="-726" y="51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D3CDF433-1A0A-4A1A-8F6D-959FF1B9F2CB}" type="datetimeFigureOut">
              <a:rPr lang="en-US" smtClean="0"/>
              <a:t>1/10/2012</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75529B8C-5656-4910-8D85-035B6C05A195}" type="slidenum">
              <a:rPr lang="en-US" smtClean="0"/>
              <a:t>‹#›</a:t>
            </a:fld>
            <a:endParaRPr lang="en-US"/>
          </a:p>
        </p:txBody>
      </p:sp>
    </p:spTree>
    <p:extLst>
      <p:ext uri="{BB962C8B-B14F-4D97-AF65-F5344CB8AC3E}">
        <p14:creationId xmlns:p14="http://schemas.microsoft.com/office/powerpoint/2010/main" val="17274214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ACCF948-5590-4CBA-AA25-81E6E1D9B1A2}" type="datetimeFigureOut">
              <a:rPr lang="en-US" smtClean="0"/>
              <a:t>1/10/2012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AB6AE7E-7D92-4B5A-8B7C-F2CCDD8893BD}" type="slidenum">
              <a:rPr lang="en-US" smtClean="0"/>
              <a:t>‹#›</a:t>
            </a:fld>
            <a:endParaRPr lang="en-US"/>
          </a:p>
        </p:txBody>
      </p:sp>
    </p:spTree>
    <p:extLst>
      <p:ext uri="{BB962C8B-B14F-4D97-AF65-F5344CB8AC3E}">
        <p14:creationId xmlns:p14="http://schemas.microsoft.com/office/powerpoint/2010/main" val="1613788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creativecommons.org/licenses/by-nc-sa/2.5/"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javascript:top.opener.OpenFigure(16,4)"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neuroanatomy.wisc.edu/coursebook/motor2.pdf"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nba.uth.tmc.edu/neuroscience/"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nba.uth.tmc.edu/neuroscienc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nba.uth.tmc.edu/neuroscience/"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1</a:t>
            </a:fld>
            <a:endParaRPr lang="en-US"/>
          </a:p>
        </p:txBody>
      </p:sp>
    </p:spTree>
    <p:extLst>
      <p:ext uri="{BB962C8B-B14F-4D97-AF65-F5344CB8AC3E}">
        <p14:creationId xmlns:p14="http://schemas.microsoft.com/office/powerpoint/2010/main" val="32024499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http://www.jneurosci.org/content/29/42/13255.full.pdf+html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solidFill>
                <a:srgbClr val="FF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Instruction (“Do not intervene” and “Resist” the perturbation) and mechanical environment (Stiff and Compliant)</a:t>
            </a:r>
          </a:p>
          <a:p>
            <a:r>
              <a:rPr lang="en-US" sz="1200" b="0" i="0" u="none" strike="noStrike" kern="1200" baseline="0" dirty="0" smtClean="0">
                <a:solidFill>
                  <a:schemeClr val="tx1"/>
                </a:solidFill>
                <a:latin typeface="+mn-lt"/>
                <a:ea typeface="+mn-ea"/>
                <a:cs typeface="+mn-cs"/>
              </a:rPr>
              <a:t>Subjects interacted with </a:t>
            </a:r>
          </a:p>
          <a:p>
            <a:r>
              <a:rPr lang="en-US" sz="1200" b="0" i="0" u="none" strike="noStrike" kern="1200" baseline="0" dirty="0" smtClean="0">
                <a:solidFill>
                  <a:schemeClr val="tx1"/>
                </a:solidFill>
                <a:latin typeface="+mn-lt"/>
                <a:ea typeface="+mn-ea"/>
                <a:cs typeface="+mn-cs"/>
              </a:rPr>
              <a:t>(1) a stiff mechanical environment and received an instruction of “Do not intervene” with the perturbation (</a:t>
            </a:r>
            <a:r>
              <a:rPr lang="en-US" sz="1200" b="0" i="0" u="none" strike="noStrike" kern="1200" baseline="0" dirty="0" err="1" smtClean="0">
                <a:solidFill>
                  <a:schemeClr val="tx1"/>
                </a:solidFill>
                <a:latin typeface="+mn-lt"/>
                <a:ea typeface="+mn-ea"/>
                <a:cs typeface="+mn-cs"/>
              </a:rPr>
              <a:t>Stiff:DNI</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(2) a stiff mechanical environment with instructions altered to “Resist the perturbation” (</a:t>
            </a:r>
            <a:r>
              <a:rPr lang="en-US" sz="1200" b="0" i="0" u="none" strike="noStrike" kern="1200" baseline="0" dirty="0" err="1" smtClean="0">
                <a:solidFill>
                  <a:schemeClr val="tx1"/>
                </a:solidFill>
                <a:latin typeface="+mn-lt"/>
                <a:ea typeface="+mn-ea"/>
                <a:cs typeface="+mn-cs"/>
              </a:rPr>
              <a:t>Stiff:Resist</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(3) a mechanical environment with reduced stiffness (Compliant) with the “Do not intervene” instruction (</a:t>
            </a:r>
            <a:r>
              <a:rPr lang="en-US" sz="1200" b="0" i="0" u="none" strike="noStrike" kern="1200" baseline="0" dirty="0" err="1" smtClean="0">
                <a:solidFill>
                  <a:schemeClr val="tx1"/>
                </a:solidFill>
                <a:latin typeface="+mn-lt"/>
                <a:ea typeface="+mn-ea"/>
                <a:cs typeface="+mn-cs"/>
              </a:rPr>
              <a:t>Compliant:DNI</a:t>
            </a:r>
            <a:r>
              <a:rPr lang="en-US" sz="1200" b="0" i="0" u="none" strike="noStrike" kern="1200" baseline="0" dirty="0" smtClean="0">
                <a:solidFill>
                  <a:schemeClr val="tx1"/>
                </a:solidFill>
                <a:latin typeface="+mn-lt"/>
                <a:ea typeface="+mn-ea"/>
                <a:cs typeface="+mn-cs"/>
              </a:rPr>
              <a:t>)</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SLR (latency 23 </a:t>
            </a:r>
            <a:r>
              <a:rPr lang="en-US" dirty="0" err="1" smtClean="0"/>
              <a:t>ms</a:t>
            </a:r>
            <a:r>
              <a:rPr lang="en-US"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LLR (latency 62 </a:t>
            </a:r>
            <a:r>
              <a:rPr lang="en-US" dirty="0" err="1" smtClean="0"/>
              <a:t>ms</a:t>
            </a:r>
            <a:r>
              <a:rPr lang="en-US" dirty="0" smtClean="0"/>
              <a:t>)</a:t>
            </a:r>
          </a:p>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14</a:t>
            </a:fld>
            <a:endParaRPr lang="en-US"/>
          </a:p>
        </p:txBody>
      </p:sp>
    </p:spTree>
    <p:extLst>
      <p:ext uri="{BB962C8B-B14F-4D97-AF65-F5344CB8AC3E}">
        <p14:creationId xmlns:p14="http://schemas.microsoft.com/office/powerpoint/2010/main" val="7404548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http://www.sinauer.com/cogneuro/animation_page.html?file=cogneuro_0802.swf&amp;TB_iframe=true&amp;height=450&amp;width=450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CAB6AE7E-7D92-4B5A-8B7C-F2CCDD8893BD}" type="slidenum">
              <a:rPr lang="en-US" smtClean="0"/>
              <a:t>16</a:t>
            </a:fld>
            <a:endParaRPr lang="en-US"/>
          </a:p>
        </p:txBody>
      </p:sp>
    </p:spTree>
    <p:extLst>
      <p:ext uri="{BB962C8B-B14F-4D97-AF65-F5344CB8AC3E}">
        <p14:creationId xmlns:p14="http://schemas.microsoft.com/office/powerpoint/2010/main" val="2372646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1912">
              <a:spcBef>
                <a:spcPts val="200"/>
              </a:spcBef>
              <a:buClr>
                <a:schemeClr val="tx1"/>
              </a:buClr>
              <a:buSzPct val="80000"/>
            </a:pPr>
            <a:r>
              <a:rPr lang="en-US" sz="1200" dirty="0" smtClean="0"/>
              <a:t>When one leg flexes in flexor withdrawal reflex, the other leg extends to maintain support of the body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17</a:t>
            </a:fld>
            <a:endParaRPr lang="en-US"/>
          </a:p>
        </p:txBody>
      </p:sp>
    </p:spTree>
    <p:extLst>
      <p:ext uri="{BB962C8B-B14F-4D97-AF65-F5344CB8AC3E}">
        <p14:creationId xmlns:p14="http://schemas.microsoft.com/office/powerpoint/2010/main" val="21985818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Autogenic inhibition reflex</a:t>
            </a:r>
          </a:p>
          <a:p>
            <a:r>
              <a:rPr lang="en-US" dirty="0" smtClean="0"/>
              <a:t>The</a:t>
            </a:r>
            <a:r>
              <a:rPr lang="en-US" b="1" dirty="0" smtClean="0"/>
              <a:t> Golgi tendon organ</a:t>
            </a:r>
            <a:r>
              <a:rPr lang="en-US" dirty="0" smtClean="0"/>
              <a:t> is involved in a spinal reflex known as the autogenic inhibition reflex (Figure 2.3). When tension is applied to a muscle, the </a:t>
            </a:r>
            <a:r>
              <a:rPr lang="en-US" b="1" dirty="0" smtClean="0"/>
              <a:t>Group </a:t>
            </a:r>
            <a:r>
              <a:rPr lang="en-US" b="1" dirty="0" err="1" smtClean="0"/>
              <a:t>Ib</a:t>
            </a:r>
            <a:r>
              <a:rPr lang="en-US" b="1" dirty="0" smtClean="0"/>
              <a:t> fibers</a:t>
            </a:r>
            <a:r>
              <a:rPr lang="en-US" dirty="0" smtClean="0"/>
              <a:t> that innervate the Golgi tendon organ are activated. These afferents have their cell bodies in the dorsal root ganglia, and they project into the spinal cord and synapse onto an interneuron called the </a:t>
            </a:r>
            <a:r>
              <a:rPr lang="en-US" b="1" dirty="0" err="1" smtClean="0"/>
              <a:t>Ib</a:t>
            </a:r>
            <a:r>
              <a:rPr lang="en-US" b="1" dirty="0" smtClean="0"/>
              <a:t> inhibitory interneuron</a:t>
            </a:r>
            <a:r>
              <a:rPr lang="en-US" dirty="0" smtClean="0"/>
              <a:t>. This interneuron makes an inhibitory synapse onto the alpha motor neuron that innervates the same muscle that caused the </a:t>
            </a:r>
            <a:r>
              <a:rPr lang="en-US" dirty="0" err="1" smtClean="0"/>
              <a:t>Ib</a:t>
            </a:r>
            <a:r>
              <a:rPr lang="en-US" dirty="0" smtClean="0"/>
              <a:t> afferent to fire.</a:t>
            </a:r>
          </a:p>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18</a:t>
            </a:fld>
            <a:endParaRPr lang="en-US"/>
          </a:p>
        </p:txBody>
      </p:sp>
    </p:spTree>
    <p:extLst>
      <p:ext uri="{BB962C8B-B14F-4D97-AF65-F5344CB8AC3E}">
        <p14:creationId xmlns:p14="http://schemas.microsoft.com/office/powerpoint/2010/main" val="8542054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Babinski is positive in children under 7 months and in those with UMNL</a:t>
            </a:r>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DFAFA92-186F-4800-BFF8-98EC58E13CA6}" type="slidenum">
              <a:rPr lang="en-US" smtClean="0"/>
              <a:pPr fontAlgn="base">
                <a:spcBef>
                  <a:spcPct val="0"/>
                </a:spcBef>
                <a:spcAft>
                  <a:spcPct val="0"/>
                </a:spcAft>
                <a:defRPr/>
              </a:pPr>
              <a:t>20</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patient has a Babinski sign on the right with an up going great toe and dorsiflexion and fanning of the other toes. This is an important indication of UMN disease.</a:t>
            </a:r>
          </a:p>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21</a:t>
            </a:fld>
            <a:endParaRPr lang="en-US"/>
          </a:p>
        </p:txBody>
      </p:sp>
    </p:spTree>
    <p:extLst>
      <p:ext uri="{BB962C8B-B14F-4D97-AF65-F5344CB8AC3E}">
        <p14:creationId xmlns:p14="http://schemas.microsoft.com/office/powerpoint/2010/main" val="8586309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patient has a Babinski sign on the right with an up going great toe and dorsiflexion and fanning of the other toes. This is an important indication of UMN disease.</a:t>
            </a:r>
          </a:p>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22</a:t>
            </a:fld>
            <a:endParaRPr lang="en-US"/>
          </a:p>
        </p:txBody>
      </p:sp>
    </p:spTree>
    <p:extLst>
      <p:ext uri="{BB962C8B-B14F-4D97-AF65-F5344CB8AC3E}">
        <p14:creationId xmlns:p14="http://schemas.microsoft.com/office/powerpoint/2010/main" val="8586309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feedback control system, such as the thermostat in your home, is sufficient for slow movements, such as posture. The </a:t>
            </a:r>
            <a:r>
              <a:rPr lang="en-US" dirty="0" err="1" smtClean="0"/>
              <a:t>myotatic</a:t>
            </a:r>
            <a:r>
              <a:rPr lang="en-US" dirty="0" smtClean="0"/>
              <a:t> reflex is an example of a feedback control system in the spinal cord. </a:t>
            </a:r>
          </a:p>
          <a:p>
            <a:r>
              <a:rPr lang="en-US" dirty="0" smtClean="0"/>
              <a:t>In a feedback controller, a desired output is compared continuously with the actual output, and adjustments are made during the execution of the movement until the actual movement matches the desired movement. A common example of a feedback control system is the thermostat in your home </a:t>
            </a:r>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24</a:t>
            </a:fld>
            <a:endParaRPr lang="en-US"/>
          </a:p>
        </p:txBody>
      </p:sp>
    </p:spTree>
    <p:extLst>
      <p:ext uri="{BB962C8B-B14F-4D97-AF65-F5344CB8AC3E}">
        <p14:creationId xmlns:p14="http://schemas.microsoft.com/office/powerpoint/2010/main" val="6952452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a:t>
            </a:r>
            <a:r>
              <a:rPr lang="en-US" baseline="0" dirty="0" smtClean="0"/>
              <a:t> advanced information?</a:t>
            </a:r>
            <a:endParaRPr lang="en-US" dirty="0" smtClean="0"/>
          </a:p>
          <a:p>
            <a:r>
              <a:rPr lang="en-US" dirty="0" smtClean="0"/>
              <a:t>A feedforward control system is needed for fast movements, because a feedback system is too slow.</a:t>
            </a:r>
          </a:p>
          <a:p>
            <a:r>
              <a:rPr lang="en-US" dirty="0" smtClean="0"/>
              <a:t>In a </a:t>
            </a:r>
            <a:r>
              <a:rPr lang="en-US" b="1" dirty="0" smtClean="0"/>
              <a:t>feedforward control system</a:t>
            </a:r>
            <a:r>
              <a:rPr lang="en-US" dirty="0" smtClean="0"/>
              <a:t>, when a desired output is sent to the controller, the controller evaluates sensory information about the environment and about the system itself before the output commands are generated. It uses the sensory information to program the best set of instructions to accomplish the desired output. However, in a pure feedforward system, once the commands are sent, there is </a:t>
            </a:r>
            <a:r>
              <a:rPr lang="en-US" b="1" dirty="0" smtClean="0"/>
              <a:t>no way to alter them </a:t>
            </a:r>
            <a:r>
              <a:rPr lang="en-US" dirty="0" smtClean="0"/>
              <a:t>(i.e., there is no feedback loop). The advantage of a feedforward system is that it can produce the precise set of commands for the effector without needing to constantly check the output and make corrections during the movement itself. The main disadvantage, however, is that the feedforward controller requires a period of trial-and-error learning before it can function properly. In most biological systems, it is hard (perhaps impossible) to pre-program all of the possible sensory conditions that the controller may encounter during the life of the organism. Furthermore, the environment and conditions under which actions are made are constantly changing, and the feedforward controller must be able to adapt its output commands to account for these changes. </a:t>
            </a:r>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26</a:t>
            </a:fld>
            <a:endParaRPr lang="en-US"/>
          </a:p>
        </p:txBody>
      </p:sp>
    </p:spTree>
    <p:extLst>
      <p:ext uri="{BB962C8B-B14F-4D97-AF65-F5344CB8AC3E}">
        <p14:creationId xmlns:p14="http://schemas.microsoft.com/office/powerpoint/2010/main" val="695245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Patients with damage to the prefrontal cortex have problems in executive processing. They make inappropriate behavioral decisions, and often cannot anticipate the likely consequences of their actions. They display impulsive behavior.</a:t>
            </a:r>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30</a:t>
            </a:fld>
            <a:endParaRPr lang="en-US"/>
          </a:p>
        </p:txBody>
      </p:sp>
    </p:spTree>
    <p:extLst>
      <p:ext uri="{BB962C8B-B14F-4D97-AF65-F5344CB8AC3E}">
        <p14:creationId xmlns:p14="http://schemas.microsoft.com/office/powerpoint/2010/main" val="3604443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4</a:t>
            </a:fld>
            <a:endParaRPr lang="en-US"/>
          </a:p>
        </p:txBody>
      </p:sp>
    </p:spTree>
    <p:extLst>
      <p:ext uri="{BB962C8B-B14F-4D97-AF65-F5344CB8AC3E}">
        <p14:creationId xmlns:p14="http://schemas.microsoft.com/office/powerpoint/2010/main" val="9746393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Patients with damage to the prefrontal cortex have problems in executive processing. They make inappropriate behavioral decisions, and often cannot anticipate the likely consequences of their actions. They display impulsive behavior.</a:t>
            </a:r>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31</a:t>
            </a:fld>
            <a:endParaRPr lang="en-US"/>
          </a:p>
        </p:txBody>
      </p:sp>
    </p:spTree>
    <p:extLst>
      <p:ext uri="{BB962C8B-B14F-4D97-AF65-F5344CB8AC3E}">
        <p14:creationId xmlns:p14="http://schemas.microsoft.com/office/powerpoint/2010/main" val="36044435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Rather than firing as the result of muscle activity, these neurons are involved in relaying motor commands to the alpha motor neurons that eventually cause the appropriate muscles to contract. </a:t>
            </a:r>
          </a:p>
          <a:p>
            <a:r>
              <a:rPr lang="en-US" dirty="0" smtClean="0"/>
              <a:t>Note that motor cortex encodes the force of a movement, such as wrist extension or more complicated, multi-joint movements. The force of individual muscles is encoded by alpha motor neurons in the spinal cord and brain stem.</a:t>
            </a:r>
          </a:p>
          <a:p>
            <a:endParaRPr lang="en-US" dirty="0" smtClean="0"/>
          </a:p>
          <a:p>
            <a:r>
              <a:rPr lang="en-US" dirty="0" smtClean="0"/>
              <a:t>Byrne, J. H.  (ed.), Neuroscience Online: An Electronic Textbook for the Neurosciences</a:t>
            </a:r>
          </a:p>
          <a:p>
            <a:r>
              <a:rPr lang="en-US" dirty="0" smtClean="0"/>
              <a:t>http://nba.uth.tmc.edu/neuroscience/</a:t>
            </a:r>
          </a:p>
          <a:p>
            <a:r>
              <a:rPr lang="en-US" dirty="0" smtClean="0"/>
              <a:t>Department of Neurobiology and Anatomy, The University of Texas Medical School at Houston (</a:t>
            </a:r>
            <a:r>
              <a:rPr lang="en-US" dirty="0" err="1" smtClean="0"/>
              <a:t>UTHealth</a:t>
            </a:r>
            <a:r>
              <a:rPr lang="en-US" dirty="0" smtClean="0"/>
              <a:t>)</a:t>
            </a:r>
          </a:p>
          <a:p>
            <a:r>
              <a:rPr lang="en-US" dirty="0" smtClean="0"/>
              <a:t>© 1997, all rights reserved.</a:t>
            </a:r>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32</a:t>
            </a:fld>
            <a:endParaRPr lang="en-US"/>
          </a:p>
        </p:txBody>
      </p:sp>
    </p:spTree>
    <p:extLst>
      <p:ext uri="{BB962C8B-B14F-4D97-AF65-F5344CB8AC3E}">
        <p14:creationId xmlns:p14="http://schemas.microsoft.com/office/powerpoint/2010/main" val="986410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latin typeface="Corbel" pitchFamily="34" charset="0"/>
              </a:rPr>
              <a:t>Georgopoulous</a:t>
            </a:r>
            <a:r>
              <a:rPr lang="en-US" dirty="0" smtClean="0">
                <a:latin typeface="Corbel" pitchFamily="34" charset="0"/>
              </a:rPr>
              <a:t> study in  Bear, Connors, </a:t>
            </a:r>
            <a:r>
              <a:rPr lang="en-US" dirty="0" err="1" smtClean="0">
                <a:latin typeface="Corbel" pitchFamily="34" charset="0"/>
              </a:rPr>
              <a:t>Paradiso</a:t>
            </a:r>
            <a:r>
              <a:rPr lang="en-US" dirty="0" smtClean="0">
                <a:latin typeface="Corbel" pitchFamily="34" charset="0"/>
              </a:rPr>
              <a:t>. Neuroscience book, 2007.</a:t>
            </a:r>
          </a:p>
        </p:txBody>
      </p:sp>
      <p:sp>
        <p:nvSpPr>
          <p:cNvPr id="4" name="Slide Number Placeholder 3"/>
          <p:cNvSpPr>
            <a:spLocks noGrp="1"/>
          </p:cNvSpPr>
          <p:nvPr>
            <p:ph type="sldNum" sz="quarter" idx="10"/>
          </p:nvPr>
        </p:nvSpPr>
        <p:spPr/>
        <p:txBody>
          <a:bodyPr/>
          <a:lstStyle/>
          <a:p>
            <a:fld id="{CAB6AE7E-7D92-4B5A-8B7C-F2CCDD8893BD}" type="slidenum">
              <a:rPr lang="en-US" smtClean="0"/>
              <a:t>33</a:t>
            </a:fld>
            <a:endParaRPr lang="en-US"/>
          </a:p>
        </p:txBody>
      </p:sp>
    </p:spTree>
    <p:extLst>
      <p:ext uri="{BB962C8B-B14F-4D97-AF65-F5344CB8AC3E}">
        <p14:creationId xmlns:p14="http://schemas.microsoft.com/office/powerpoint/2010/main" val="3896213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34</a:t>
            </a:fld>
            <a:endParaRPr lang="en-US"/>
          </a:p>
        </p:txBody>
      </p:sp>
    </p:spTree>
    <p:extLst>
      <p:ext uri="{BB962C8B-B14F-4D97-AF65-F5344CB8AC3E}">
        <p14:creationId xmlns:p14="http://schemas.microsoft.com/office/powerpoint/2010/main" val="9864106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might predict that the motor cortex “</a:t>
            </a:r>
            <a:r>
              <a:rPr lang="en-US" b="1" dirty="0" smtClean="0"/>
              <a:t>homunculus</a:t>
            </a:r>
            <a:r>
              <a:rPr lang="en-US" dirty="0" smtClean="0"/>
              <a:t>” arises because neurons that control individual muscles are clustered together in the cortex. That is, all of the neurons that control the biceps muscle may be located together, and all of the neurons that control the triceps may be clustered nearby, and the neurons that control the soleus muscle may be clustered in a region further removed. Electrophysiological recordings have shown that this is not the case, however. Movements of individual muscles are correlated with activity from widespread parts of the primary motor cortex. Similarly, stimulation of small regions of primary motor cortex elicits movements that require the activity of numerous muscles. Thus, the primary motor cortex homunculus does not represent the activity of individual muscles. Rather, it apparently represents the movements of individual body parts, which often require the coordinated activity of large groups of muscles throughout the body. </a:t>
            </a:r>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35</a:t>
            </a:fld>
            <a:endParaRPr lang="en-US"/>
          </a:p>
        </p:txBody>
      </p:sp>
    </p:spTree>
    <p:extLst>
      <p:ext uri="{BB962C8B-B14F-4D97-AF65-F5344CB8AC3E}">
        <p14:creationId xmlns:p14="http://schemas.microsoft.com/office/powerpoint/2010/main" val="1821530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Area 6 is involved in the selection of appropriate motor plans for voluntary movements, whereas the primary motor cortex is involved in the execution of these voluntary movements.</a:t>
            </a:r>
          </a:p>
          <a:p>
            <a:endParaRPr lang="en-US" dirty="0" smtClean="0"/>
          </a:p>
          <a:p>
            <a:r>
              <a:rPr lang="en-US" dirty="0" smtClean="0"/>
              <a:t>http://neuroscience.uth.tmc.edu/s3/chapter03.html</a:t>
            </a:r>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36</a:t>
            </a:fld>
            <a:endParaRPr lang="en-US"/>
          </a:p>
        </p:txBody>
      </p:sp>
    </p:spTree>
    <p:extLst>
      <p:ext uri="{BB962C8B-B14F-4D97-AF65-F5344CB8AC3E}">
        <p14:creationId xmlns:p14="http://schemas.microsoft.com/office/powerpoint/2010/main" val="37631297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particular neuron will fire when the monkey is preparing to make a movement to the left, for example, but will be silent when the monkey is preparing to make a movement to the right. Thus, the firing of this type of neuron does not cause the movement itself, but appears to be involved in preparing the monkey to make the correct movement when the “Go” signal is given. This type of neuron is called a </a:t>
            </a:r>
            <a:r>
              <a:rPr lang="en-US" b="1" dirty="0" smtClean="0"/>
              <a:t>motor-set neuron</a:t>
            </a:r>
            <a:r>
              <a:rPr lang="en-US" dirty="0" smtClean="0"/>
              <a:t>, as it fires when the monkey is preparing, or getting set, to make a movement. </a:t>
            </a:r>
          </a:p>
          <a:p>
            <a:endParaRPr lang="en-US" dirty="0" smtClean="0"/>
          </a:p>
          <a:p>
            <a:r>
              <a:rPr lang="en-US" dirty="0" smtClean="0"/>
              <a:t>Some premotor neurons fire when the animal is performing a particular action, such as breaking a peanut . The same neuron fires selectively when the animal sees another monkey or person breaking the peanut. It also fires selectively to the sound of a peanut shell being broke, even without any visual or motor activity. These neurons are called </a:t>
            </a:r>
            <a:r>
              <a:rPr lang="en-US" b="1" dirty="0" smtClean="0"/>
              <a:t>“mirror” neurons</a:t>
            </a:r>
            <a:r>
              <a:rPr lang="en-US" dirty="0" smtClean="0"/>
              <a:t>, because they respond not only to a particular action of the monkey but also to the sight (or sound) of another individual performing the same action.</a:t>
            </a:r>
          </a:p>
          <a:p>
            <a:endParaRPr lang="en-US" dirty="0" smtClean="0"/>
          </a:p>
          <a:p>
            <a:r>
              <a:rPr lang="en-US" dirty="0" smtClean="0"/>
              <a:t>Byrne, J. H.  (ed.), Neuroscience Online: An Electronic Textbook for the Neurosciences</a:t>
            </a:r>
          </a:p>
          <a:p>
            <a:r>
              <a:rPr lang="en-US" dirty="0" smtClean="0"/>
              <a:t>http://nba.uth.tmc.edu/neuroscience/</a:t>
            </a:r>
          </a:p>
          <a:p>
            <a:r>
              <a:rPr lang="en-US" dirty="0" smtClean="0"/>
              <a:t>Department of Neurobiology and Anatomy, The University of Texas Medical School at Houston (</a:t>
            </a:r>
            <a:r>
              <a:rPr lang="en-US" dirty="0" err="1" smtClean="0"/>
              <a:t>UTHealth</a:t>
            </a:r>
            <a:r>
              <a:rPr lang="en-US" dirty="0" smtClean="0"/>
              <a:t>)</a:t>
            </a:r>
          </a:p>
          <a:p>
            <a:r>
              <a:rPr lang="en-US" dirty="0" smtClean="0"/>
              <a:t>© 1997, all rights reserved.</a:t>
            </a:r>
          </a:p>
          <a:p>
            <a:endParaRPr lang="en-US" dirty="0" smtClean="0"/>
          </a:p>
        </p:txBody>
      </p:sp>
      <p:sp>
        <p:nvSpPr>
          <p:cNvPr id="4" name="Slide Number Placeholder 3"/>
          <p:cNvSpPr>
            <a:spLocks noGrp="1"/>
          </p:cNvSpPr>
          <p:nvPr>
            <p:ph type="sldNum" sz="quarter" idx="10"/>
          </p:nvPr>
        </p:nvSpPr>
        <p:spPr/>
        <p:txBody>
          <a:bodyPr/>
          <a:lstStyle/>
          <a:p>
            <a:fld id="{CAB6AE7E-7D92-4B5A-8B7C-F2CCDD8893BD}" type="slidenum">
              <a:rPr lang="en-US" smtClean="0"/>
              <a:t>37</a:t>
            </a:fld>
            <a:endParaRPr lang="en-US"/>
          </a:p>
        </p:txBody>
      </p:sp>
    </p:spTree>
    <p:extLst>
      <p:ext uri="{BB962C8B-B14F-4D97-AF65-F5344CB8AC3E}">
        <p14:creationId xmlns:p14="http://schemas.microsoft.com/office/powerpoint/2010/main" val="9756312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Byrne, J. H.  (ed.), Neuroscience Online: An Electronic Textbook for the Neurosciences</a:t>
            </a:r>
          </a:p>
          <a:p>
            <a:r>
              <a:rPr lang="en-US" dirty="0" smtClean="0"/>
              <a:t>http://nba.uth.tmc.edu/neuroscience/</a:t>
            </a:r>
          </a:p>
          <a:p>
            <a:r>
              <a:rPr lang="en-US" dirty="0" smtClean="0"/>
              <a:t>Department of Neurobiology and Anatomy, The University of Texas Medical School at Houston (</a:t>
            </a:r>
            <a:r>
              <a:rPr lang="en-US" dirty="0" err="1" smtClean="0"/>
              <a:t>UTHealth</a:t>
            </a:r>
            <a:r>
              <a:rPr lang="en-US" dirty="0" smtClean="0"/>
              <a:t>)</a:t>
            </a:r>
          </a:p>
          <a:p>
            <a:r>
              <a:rPr lang="en-US" dirty="0" smtClean="0"/>
              <a:t>© 1997, all rights reserved.</a:t>
            </a:r>
          </a:p>
          <a:p>
            <a:r>
              <a:rPr lang="en-US" dirty="0" smtClean="0"/>
              <a:t>Human subjects were studied in an fMRI experiment as they observed video clips of various correct and incorrect motor acts. A correct action was one in which the movement and the associated object was performed correctly, such as setting the time on a clock. An object error was one in which the action was correct, but the object was incorrect, such as polishing a brown shoe with black shoe polish. A movement error was one in which the object was correct, but the movement was incorrect, such as attempting to put a coin into a piggy bank when the coin was oriented perpendicular to the coin slot. In this experiment, the premotor cortex was activated bilaterally during the correct actions trials and the movement error trials; for the object error trials, only the premotor cortex of the left hemisphere was activated preferentially. </a:t>
            </a:r>
          </a:p>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39</a:t>
            </a:fld>
            <a:endParaRPr lang="en-US"/>
          </a:p>
        </p:txBody>
      </p:sp>
    </p:spTree>
    <p:extLst>
      <p:ext uri="{BB962C8B-B14F-4D97-AF65-F5344CB8AC3E}">
        <p14:creationId xmlns:p14="http://schemas.microsoft.com/office/powerpoint/2010/main" val="9756312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supplementary motor area (</a:t>
            </a:r>
            <a:r>
              <a:rPr lang="en-US" dirty="0" err="1" smtClean="0"/>
              <a:t>SMA</a:t>
            </a:r>
            <a:r>
              <a:rPr lang="en-US" dirty="0" smtClean="0"/>
              <a:t>) is involved in programming complex sequences of movements and coordinating bilateral movements. Whereas the premotor cortex appears to be involved in selecting motor programs based on visual stimuli or on abstract associations, the supplementary motor area appears to be involved in selecting movements based on remembered sequences of movements. </a:t>
            </a:r>
          </a:p>
          <a:p>
            <a:endParaRPr lang="en-US" dirty="0" smtClean="0"/>
          </a:p>
          <a:p>
            <a:r>
              <a:rPr lang="en-US" sz="1200" kern="1200" dirty="0" err="1" smtClean="0">
                <a:solidFill>
                  <a:schemeClr val="tx1"/>
                </a:solidFill>
                <a:effectLst/>
                <a:latin typeface="+mn-lt"/>
                <a:ea typeface="+mn-ea"/>
                <a:cs typeface="+mn-cs"/>
              </a:rPr>
              <a:t>Akkal</a:t>
            </a:r>
            <a:r>
              <a:rPr lang="en-US" sz="1200" kern="1200" dirty="0" smtClean="0">
                <a:solidFill>
                  <a:schemeClr val="tx1"/>
                </a:solidFill>
                <a:effectLst/>
                <a:latin typeface="+mn-lt"/>
                <a:ea typeface="+mn-ea"/>
                <a:cs typeface="+mn-cs"/>
              </a:rPr>
              <a:t> D, Dum RP, </a:t>
            </a:r>
            <a:r>
              <a:rPr lang="en-US" sz="1200" kern="1200" dirty="0" err="1" smtClean="0">
                <a:solidFill>
                  <a:schemeClr val="tx1"/>
                </a:solidFill>
                <a:effectLst/>
                <a:latin typeface="+mn-lt"/>
                <a:ea typeface="+mn-ea"/>
                <a:cs typeface="+mn-cs"/>
              </a:rPr>
              <a:t>Strick</a:t>
            </a:r>
            <a:r>
              <a:rPr lang="en-US" sz="1200" kern="1200" dirty="0" smtClean="0">
                <a:solidFill>
                  <a:schemeClr val="tx1"/>
                </a:solidFill>
                <a:effectLst/>
                <a:latin typeface="+mn-lt"/>
                <a:ea typeface="+mn-ea"/>
                <a:cs typeface="+mn-cs"/>
              </a:rPr>
              <a:t> PL. Supplementary Motor Area and </a:t>
            </a:r>
            <a:r>
              <a:rPr lang="en-US" sz="1200" kern="1200" dirty="0" err="1" smtClean="0">
                <a:solidFill>
                  <a:schemeClr val="tx1"/>
                </a:solidFill>
                <a:effectLst/>
                <a:latin typeface="+mn-lt"/>
                <a:ea typeface="+mn-ea"/>
                <a:cs typeface="+mn-cs"/>
              </a:rPr>
              <a:t>Presupplementary</a:t>
            </a:r>
            <a:r>
              <a:rPr lang="en-US" sz="1200" kern="1200" dirty="0" smtClean="0">
                <a:solidFill>
                  <a:schemeClr val="tx1"/>
                </a:solidFill>
                <a:effectLst/>
                <a:latin typeface="+mn-lt"/>
                <a:ea typeface="+mn-ea"/>
                <a:cs typeface="+mn-cs"/>
              </a:rPr>
              <a:t> Motor Area: Targets of Basal Ganglia and Cerebellar Output. The Journal of Neuroscience. October 3, 2007 2007;27(40):10659-10673.</a:t>
            </a:r>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40</a:t>
            </a:fld>
            <a:endParaRPr lang="en-US"/>
          </a:p>
        </p:txBody>
      </p:sp>
    </p:spTree>
    <p:extLst>
      <p:ext uri="{BB962C8B-B14F-4D97-AF65-F5344CB8AC3E}">
        <p14:creationId xmlns:p14="http://schemas.microsoft.com/office/powerpoint/2010/main" val="18153538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Human research</a:t>
            </a:r>
          </a:p>
          <a:p>
            <a:pPr eaLnBrk="1" hangingPunct="1">
              <a:spcBef>
                <a:spcPct val="0"/>
              </a:spcBef>
            </a:pPr>
            <a:r>
              <a:rPr lang="en-US" dirty="0" smtClean="0"/>
              <a:t>Simple task – index finger tapping a spring</a:t>
            </a:r>
          </a:p>
          <a:p>
            <a:pPr eaLnBrk="1" hangingPunct="1">
              <a:spcBef>
                <a:spcPct val="0"/>
              </a:spcBef>
            </a:pPr>
            <a:r>
              <a:rPr lang="en-US" dirty="0" smtClean="0"/>
              <a:t>Complex task – finger sequence in touching the thumb</a:t>
            </a:r>
          </a:p>
        </p:txBody>
      </p:sp>
      <p:sp>
        <p:nvSpPr>
          <p:cNvPr id="358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7FE1F10-10E8-431F-B88E-F0E65505EE8F}" type="slidenum">
              <a:rPr lang="en-US" smtClean="0"/>
              <a:pPr fontAlgn="base">
                <a:spcBef>
                  <a:spcPct val="0"/>
                </a:spcBef>
                <a:spcAft>
                  <a:spcPct val="0"/>
                </a:spcAft>
                <a:defRPr/>
              </a:pPr>
              <a:t>41</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err="1" smtClean="0">
                <a:solidFill>
                  <a:schemeClr val="tx1"/>
                </a:solidFill>
                <a:latin typeface="+mn-lt"/>
                <a:ea typeface="+mn-ea"/>
                <a:cs typeface="+mn-cs"/>
              </a:rPr>
              <a:t>Berardelli</a:t>
            </a:r>
            <a:r>
              <a:rPr lang="en-US" sz="1200" b="0" i="0" u="none" strike="noStrike" kern="1200" baseline="0" dirty="0" smtClean="0">
                <a:solidFill>
                  <a:schemeClr val="tx1"/>
                </a:solidFill>
                <a:latin typeface="+mn-lt"/>
                <a:ea typeface="+mn-ea"/>
                <a:cs typeface="+mn-cs"/>
              </a:rPr>
              <a:t> A, </a:t>
            </a:r>
            <a:r>
              <a:rPr lang="en-US" sz="1200" b="0" i="0" u="none" strike="noStrike" kern="1200" baseline="0" dirty="0" err="1" smtClean="0">
                <a:solidFill>
                  <a:schemeClr val="tx1"/>
                </a:solidFill>
                <a:latin typeface="+mn-lt"/>
                <a:ea typeface="+mn-ea"/>
                <a:cs typeface="+mn-cs"/>
              </a:rPr>
              <a:t>Hallett</a:t>
            </a:r>
            <a:r>
              <a:rPr lang="en-US" sz="1200" b="0" i="0" u="none" strike="noStrike" kern="1200" baseline="0" dirty="0" smtClean="0">
                <a:solidFill>
                  <a:schemeClr val="tx1"/>
                </a:solidFill>
                <a:latin typeface="+mn-lt"/>
                <a:ea typeface="+mn-ea"/>
                <a:cs typeface="+mn-cs"/>
              </a:rPr>
              <a:t> M, </a:t>
            </a:r>
            <a:r>
              <a:rPr lang="en-US" sz="1200" b="0" i="0" u="none" strike="noStrike" kern="1200" baseline="0" dirty="0" err="1" smtClean="0">
                <a:solidFill>
                  <a:schemeClr val="tx1"/>
                </a:solidFill>
                <a:latin typeface="+mn-lt"/>
                <a:ea typeface="+mn-ea"/>
                <a:cs typeface="+mn-cs"/>
              </a:rPr>
              <a:t>Rothwell</a:t>
            </a:r>
            <a:r>
              <a:rPr lang="en-US" sz="1200" b="0" i="0" u="none" strike="noStrike" kern="1200" baseline="0" dirty="0" smtClean="0">
                <a:solidFill>
                  <a:schemeClr val="tx1"/>
                </a:solidFill>
                <a:latin typeface="+mn-lt"/>
                <a:ea typeface="+mn-ea"/>
                <a:cs typeface="+mn-cs"/>
              </a:rPr>
              <a:t> JC, et al. Single–joint rapid arm movements in normal subjects and in patients with motor disorders. Brain. April 1, 1996 1996;119(2):661-674.</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Fig. 1 Representative example of a rapid wrist flexion movement in a normal subject. </a:t>
            </a:r>
            <a:r>
              <a:rPr lang="en-US" sz="1200" b="0" i="0" u="none" strike="noStrike" kern="1200" baseline="0" dirty="0" err="1" smtClean="0">
                <a:solidFill>
                  <a:schemeClr val="tx1"/>
                </a:solidFill>
                <a:latin typeface="+mn-lt"/>
                <a:ea typeface="+mn-ea"/>
                <a:cs typeface="+mn-cs"/>
              </a:rPr>
              <a:t>Wnst</a:t>
            </a:r>
            <a:r>
              <a:rPr lang="en-US" sz="1200" b="0" i="0" u="none" strike="noStrike" kern="1200" baseline="0" dirty="0" smtClean="0">
                <a:solidFill>
                  <a:schemeClr val="tx1"/>
                </a:solidFill>
                <a:latin typeface="+mn-lt"/>
                <a:ea typeface="+mn-ea"/>
                <a:cs typeface="+mn-cs"/>
              </a:rPr>
              <a:t> position</a:t>
            </a:r>
          </a:p>
          <a:p>
            <a:r>
              <a:rPr lang="en-US" sz="1200" b="0" i="0" u="none" strike="noStrike" kern="1200" baseline="0" dirty="0" smtClean="0">
                <a:solidFill>
                  <a:schemeClr val="tx1"/>
                </a:solidFill>
                <a:latin typeface="+mn-lt"/>
                <a:ea typeface="+mn-ea"/>
                <a:cs typeface="+mn-cs"/>
              </a:rPr>
              <a:t>and movement velocity together with the rectified surface EMG activity in the forearm flexor and</a:t>
            </a:r>
          </a:p>
          <a:p>
            <a:r>
              <a:rPr lang="en-US" sz="1200" b="0" i="0" u="none" strike="noStrike" kern="1200" baseline="0" dirty="0" smtClean="0">
                <a:solidFill>
                  <a:schemeClr val="tx1"/>
                </a:solidFill>
                <a:latin typeface="+mn-lt"/>
                <a:ea typeface="+mn-ea"/>
                <a:cs typeface="+mn-cs"/>
              </a:rPr>
              <a:t>extensor muscles are shown. </a:t>
            </a:r>
            <a:r>
              <a:rPr lang="en-US" sz="1200" b="0" i="0" u="none" strike="noStrike" kern="1200" baseline="0" dirty="0" err="1" smtClean="0">
                <a:solidFill>
                  <a:schemeClr val="tx1"/>
                </a:solidFill>
                <a:latin typeface="+mn-lt"/>
                <a:ea typeface="+mn-ea"/>
                <a:cs typeface="+mn-cs"/>
              </a:rPr>
              <a:t>Tl</a:t>
            </a:r>
            <a:r>
              <a:rPr lang="en-US" sz="1200" b="0" i="0" u="none" strike="noStrike" kern="1200" baseline="0" dirty="0" smtClean="0">
                <a:solidFill>
                  <a:schemeClr val="tx1"/>
                </a:solidFill>
                <a:latin typeface="+mn-lt"/>
                <a:ea typeface="+mn-ea"/>
                <a:cs typeface="+mn-cs"/>
              </a:rPr>
              <a:t> indicates the acceleration time and T2 indicates the deceleration time.</a:t>
            </a:r>
          </a:p>
          <a:p>
            <a:r>
              <a:rPr lang="en-US" sz="1200" b="0" i="0" u="none" strike="noStrike" kern="1200" baseline="0" dirty="0" smtClean="0">
                <a:solidFill>
                  <a:schemeClr val="tx1"/>
                </a:solidFill>
                <a:latin typeface="+mn-lt"/>
                <a:ea typeface="+mn-ea"/>
                <a:cs typeface="+mn-cs"/>
              </a:rPr>
              <a:t>From Britton </a:t>
            </a:r>
            <a:r>
              <a:rPr lang="en-US" sz="1200" b="0" i="1" u="none" strike="noStrike" kern="1200" baseline="0" dirty="0" smtClean="0">
                <a:solidFill>
                  <a:schemeClr val="tx1"/>
                </a:solidFill>
                <a:latin typeface="+mn-lt"/>
                <a:ea typeface="+mn-ea"/>
                <a:cs typeface="+mn-cs"/>
              </a:rPr>
              <a:t>et al. </a:t>
            </a:r>
            <a:r>
              <a:rPr lang="en-US" sz="1200" b="0" i="0" u="none" strike="noStrike" kern="1200" baseline="0" dirty="0" smtClean="0">
                <a:solidFill>
                  <a:schemeClr val="tx1"/>
                </a:solidFill>
                <a:latin typeface="+mn-lt"/>
                <a:ea typeface="+mn-ea"/>
                <a:cs typeface="+mn-cs"/>
              </a:rPr>
              <a:t>(1994), with the authors' permission.</a:t>
            </a:r>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5</a:t>
            </a:fld>
            <a:endParaRPr lang="en-US"/>
          </a:p>
        </p:txBody>
      </p:sp>
    </p:spTree>
    <p:extLst>
      <p:ext uri="{BB962C8B-B14F-4D97-AF65-F5344CB8AC3E}">
        <p14:creationId xmlns:p14="http://schemas.microsoft.com/office/powerpoint/2010/main" val="29850164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42</a:t>
            </a:fld>
            <a:endParaRPr lang="en-US"/>
          </a:p>
        </p:txBody>
      </p:sp>
    </p:spTree>
    <p:extLst>
      <p:ext uri="{BB962C8B-B14F-4D97-AF65-F5344CB8AC3E}">
        <p14:creationId xmlns:p14="http://schemas.microsoft.com/office/powerpoint/2010/main" val="18153538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Cerebrocerebellum involves in motor planning.</a:t>
            </a:r>
          </a:p>
          <a:p>
            <a:pPr marL="171450" indent="-171450">
              <a:buFont typeface="Arial" pitchFamily="34" charset="0"/>
              <a:buChar char="•"/>
            </a:pPr>
            <a:r>
              <a:rPr lang="en-US" dirty="0" smtClean="0"/>
              <a:t>Spinocerebellum involves in the coordination of trunk (</a:t>
            </a:r>
            <a:r>
              <a:rPr lang="en-US" dirty="0" err="1" smtClean="0"/>
              <a:t>vermis</a:t>
            </a:r>
            <a:r>
              <a:rPr lang="en-US" dirty="0" smtClean="0"/>
              <a:t>)</a:t>
            </a:r>
            <a:r>
              <a:rPr lang="en-US" baseline="0" dirty="0" smtClean="0"/>
              <a:t> and limbs (intermediate hemisphere)</a:t>
            </a:r>
            <a:endParaRPr lang="en-US" dirty="0" smtClean="0"/>
          </a:p>
          <a:p>
            <a:pPr marL="171450" indent="-171450">
              <a:buFont typeface="Arial" pitchFamily="34" charset="0"/>
              <a:buChar char="•"/>
            </a:pPr>
            <a:r>
              <a:rPr lang="en-US" dirty="0" err="1" smtClean="0"/>
              <a:t>Vestibulocerebellum</a:t>
            </a:r>
            <a:r>
              <a:rPr lang="en-US" baseline="0" dirty="0" smtClean="0"/>
              <a:t> is important in anticipatory postural adjustments.</a:t>
            </a:r>
            <a:endParaRPr lang="en-US" dirty="0" smtClean="0"/>
          </a:p>
          <a:p>
            <a:pPr marL="171450" indent="-171450">
              <a:buFont typeface="Arial" pitchFamily="34" charset="0"/>
              <a:buChar char="•"/>
            </a:pPr>
            <a:r>
              <a:rPr lang="en-US" dirty="0" smtClean="0"/>
              <a:t>The corticospinal tract (along with the </a:t>
            </a:r>
            <a:r>
              <a:rPr lang="en-US" dirty="0" err="1" smtClean="0"/>
              <a:t>corticobulbar</a:t>
            </a:r>
            <a:r>
              <a:rPr lang="en-US" dirty="0" smtClean="0"/>
              <a:t> tract) is the primary pathway that carries the motor commands that underlie voluntary movement. The </a:t>
            </a:r>
            <a:r>
              <a:rPr lang="en-US" b="1" dirty="0" smtClean="0"/>
              <a:t>lateral corticospinal tract</a:t>
            </a:r>
            <a:r>
              <a:rPr lang="en-US" dirty="0" smtClean="0"/>
              <a:t> is responsible for the control of the distal musculature and the </a:t>
            </a:r>
            <a:r>
              <a:rPr lang="en-US" b="1" dirty="0" smtClean="0"/>
              <a:t>anterior corticospinal tract </a:t>
            </a:r>
            <a:r>
              <a:rPr lang="en-US" dirty="0" smtClean="0"/>
              <a:t>is responsible for the control of the proximal musculature. A particularly important function of the lateral corticospinal tract is the fine control of the digits of the hand. The corticospinal tract is the only descending pathway in which some axons make synaptic contacts directly onto alpha motor neurons. This direct cortical innervation presumably is necessary to allow the powerful processing networks of the cortex to control the activity of the spinal circuits that direct the exquisite movements of the fingers and hands.</a:t>
            </a:r>
          </a:p>
          <a:p>
            <a:pPr marL="171450" indent="-171450">
              <a:buFont typeface="Arial" pitchFamily="34" charset="0"/>
              <a:buChar char="•"/>
            </a:pPr>
            <a:r>
              <a:rPr lang="en-US" dirty="0" smtClean="0"/>
              <a:t>Because the red nucleus receives most of its input from the </a:t>
            </a:r>
            <a:r>
              <a:rPr lang="en-US" b="1" dirty="0" smtClean="0"/>
              <a:t>cerebellum</a:t>
            </a:r>
            <a:r>
              <a:rPr lang="en-US" dirty="0" smtClean="0"/>
              <a:t>, the rubrospinal tract probably plays a role in transmitting learned motor commands from the cerebellum to the musculature. The red nucleus also receives some input from the motor cortex, and it is therefore probably an important pathway for the recovery of some voluntary motor function after damage to the corticospinal tract.</a:t>
            </a:r>
          </a:p>
          <a:p>
            <a:pPr marL="171450" indent="-171450">
              <a:buFont typeface="Arial" pitchFamily="34" charset="0"/>
              <a:buChar char="•"/>
            </a:pPr>
            <a:r>
              <a:rPr lang="en-US" dirty="0" smtClean="0"/>
              <a:t>The reticulospinal tracts are a major alternative to the corticospinal tract, by which cortical neurons can control motor function by their inputs onto reticular neurons. These tracts regulate the sensitivity of flexor responses to ensure that only noxious stimuli elicit the responses. Damage to the reticulospinal tract can thus cause harmless stimuli, such as gentle touches, to elicit a flexor reflex. The reticular formation also contains circuitry for many complex actions, such as orienting, stretching, and maintaining a complex posture. Commands that initiate locomotor circuits in the spinal cord are also thought to be transmitted through the medullary reticulospinal tract. Thus, the reticulospinal tracts are involved in many aspects of motor control, including the integration of sensory input to guide motor output.</a:t>
            </a:r>
          </a:p>
          <a:p>
            <a:pPr marL="171450" indent="-171450">
              <a:buFont typeface="Arial" pitchFamily="34" charset="0"/>
              <a:buChar char="•"/>
            </a:pPr>
            <a:r>
              <a:rPr lang="en-US" dirty="0" smtClean="0"/>
              <a:t>The vestibulospinal tracts mediate postural adjustments and head movements. They also help the body to maintain balance.</a:t>
            </a:r>
          </a:p>
          <a:p>
            <a:pPr marL="171450" indent="-171450">
              <a:buFont typeface="Arial" pitchFamily="34" charset="0"/>
              <a:buChar char="•"/>
            </a:pPr>
            <a:r>
              <a:rPr lang="en-US" dirty="0" smtClean="0"/>
              <a:t>Little is known about the function of the tectospinal tract, but because of the nature of the visual response properties of neurons in the superior </a:t>
            </a:r>
            <a:r>
              <a:rPr lang="en-US" dirty="0" err="1" smtClean="0"/>
              <a:t>colliculus</a:t>
            </a:r>
            <a:r>
              <a:rPr lang="en-US" dirty="0" smtClean="0"/>
              <a:t> (the optic </a:t>
            </a:r>
            <a:r>
              <a:rPr lang="en-US" dirty="0" err="1" smtClean="0"/>
              <a:t>tectum</a:t>
            </a:r>
            <a:r>
              <a:rPr lang="en-US" dirty="0" smtClean="0"/>
              <a:t>), it is presumably involved in the reflexive turning of the head to orient to visual stimuli. </a:t>
            </a:r>
          </a:p>
          <a:p>
            <a:pPr marL="171450" indent="-171450">
              <a:buFont typeface="Arial" pitchFamily="34" charset="0"/>
              <a:buChar char="•"/>
            </a:pPr>
            <a:r>
              <a:rPr lang="en-US" sz="1200" kern="1200" dirty="0" smtClean="0">
                <a:solidFill>
                  <a:schemeClr val="tx1"/>
                </a:solidFill>
                <a:effectLst/>
                <a:latin typeface="+mn-lt"/>
                <a:ea typeface="+mn-ea"/>
                <a:cs typeface="+mn-cs"/>
              </a:rPr>
              <a:t>Fibers arising from the medial vestibular nucleus, with additional contributions mainly from the superior vestibular nucleus, ascend in the MLF to the oculomotor, trochlear, and </a:t>
            </a:r>
            <a:r>
              <a:rPr lang="en-US" sz="1200" kern="1200" dirty="0" err="1" smtClean="0">
                <a:solidFill>
                  <a:schemeClr val="tx1"/>
                </a:solidFill>
                <a:effectLst/>
                <a:latin typeface="+mn-lt"/>
                <a:ea typeface="+mn-ea"/>
                <a:cs typeface="+mn-cs"/>
              </a:rPr>
              <a:t>abducens</a:t>
            </a:r>
            <a:r>
              <a:rPr lang="en-US" sz="1200" kern="1200" dirty="0" smtClean="0">
                <a:solidFill>
                  <a:schemeClr val="tx1"/>
                </a:solidFill>
                <a:effectLst/>
                <a:latin typeface="+mn-lt"/>
                <a:ea typeface="+mn-ea"/>
                <a:cs typeface="+mn-cs"/>
              </a:rPr>
              <a:t> nuclei, mediating </a:t>
            </a:r>
            <a:r>
              <a:rPr lang="en-US" sz="1200" kern="1200" dirty="0" err="1" smtClean="0">
                <a:solidFill>
                  <a:schemeClr val="tx1"/>
                </a:solidFill>
                <a:effectLst/>
                <a:latin typeface="+mn-lt"/>
                <a:ea typeface="+mn-ea"/>
                <a:cs typeface="+mn-cs"/>
              </a:rPr>
              <a:t>vestibulo</a:t>
            </a:r>
            <a:r>
              <a:rPr lang="en-US" sz="1200" kern="1200" dirty="0" smtClean="0">
                <a:solidFill>
                  <a:schemeClr val="tx1"/>
                </a:solidFill>
                <a:effectLst/>
                <a:latin typeface="+mn-lt"/>
                <a:ea typeface="+mn-ea"/>
                <a:cs typeface="+mn-cs"/>
              </a:rPr>
              <a:t>-ocular reflexes . Through connections in the MLF, eye movements are normally yoked together, resulting in conjugate gaze in all directions. For example, during horizontal eye movements the actions of the </a:t>
            </a:r>
            <a:r>
              <a:rPr lang="en-US" sz="1200" kern="1200" dirty="0" err="1" smtClean="0">
                <a:solidFill>
                  <a:schemeClr val="tx1"/>
                </a:solidFill>
                <a:effectLst/>
                <a:latin typeface="+mn-lt"/>
                <a:ea typeface="+mn-ea"/>
                <a:cs typeface="+mn-cs"/>
              </a:rPr>
              <a:t>abducens</a:t>
            </a:r>
            <a:r>
              <a:rPr lang="en-US" sz="1200" kern="1200" dirty="0" smtClean="0">
                <a:solidFill>
                  <a:schemeClr val="tx1"/>
                </a:solidFill>
                <a:effectLst/>
                <a:latin typeface="+mn-lt"/>
                <a:ea typeface="+mn-ea"/>
                <a:cs typeface="+mn-cs"/>
              </a:rPr>
              <a:t> and oculomotor nuclei are coordinated through connections in the MLF</a:t>
            </a:r>
          </a:p>
          <a:p>
            <a:pPr marL="0" indent="0">
              <a:buFont typeface="Arial" pitchFamily="34" charset="0"/>
              <a:buNone/>
            </a:pPr>
            <a:r>
              <a:rPr lang="en-US" sz="1200" kern="1200" dirty="0" err="1" smtClean="0">
                <a:solidFill>
                  <a:schemeClr val="tx1"/>
                </a:solidFill>
                <a:effectLst/>
                <a:latin typeface="+mn-lt"/>
                <a:ea typeface="+mn-ea"/>
                <a:cs typeface="+mn-cs"/>
              </a:rPr>
              <a:t>Blumefeld</a:t>
            </a:r>
            <a:r>
              <a:rPr lang="en-US" sz="1200" kern="1200" dirty="0" smtClean="0">
                <a:solidFill>
                  <a:schemeClr val="tx1"/>
                </a:solidFill>
                <a:effectLst/>
                <a:latin typeface="+mn-lt"/>
                <a:ea typeface="+mn-ea"/>
                <a:cs typeface="+mn-cs"/>
              </a:rPr>
              <a:t>, 2010</a:t>
            </a:r>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44</a:t>
            </a:fld>
            <a:endParaRPr lang="en-US"/>
          </a:p>
        </p:txBody>
      </p:sp>
    </p:spTree>
    <p:extLst>
      <p:ext uri="{BB962C8B-B14F-4D97-AF65-F5344CB8AC3E}">
        <p14:creationId xmlns:p14="http://schemas.microsoft.com/office/powerpoint/2010/main" val="27779572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Finger-to-nose</a:t>
            </a:r>
            <a:br>
              <a:rPr lang="en-US" sz="1200" b="1"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Under (</a:t>
            </a:r>
            <a:r>
              <a:rPr lang="en-US" sz="1200" kern="1200" dirty="0" err="1" smtClean="0">
                <a:solidFill>
                  <a:schemeClr val="tx1"/>
                </a:solidFill>
                <a:effectLst/>
                <a:latin typeface="+mn-lt"/>
                <a:ea typeface="+mn-ea"/>
                <a:cs typeface="+mn-cs"/>
              </a:rPr>
              <a:t>hypometria</a:t>
            </a:r>
            <a:r>
              <a:rPr lang="en-US" sz="1200" kern="1200" dirty="0" smtClean="0">
                <a:solidFill>
                  <a:schemeClr val="tx1"/>
                </a:solidFill>
                <a:effectLst/>
                <a:latin typeface="+mn-lt"/>
                <a:ea typeface="+mn-ea"/>
                <a:cs typeface="+mn-cs"/>
              </a:rPr>
              <a:t>) and over (</a:t>
            </a:r>
            <a:r>
              <a:rPr lang="en-US" sz="1200" kern="1200" dirty="0" err="1" smtClean="0">
                <a:solidFill>
                  <a:schemeClr val="tx1"/>
                </a:solidFill>
                <a:effectLst/>
                <a:latin typeface="+mn-lt"/>
                <a:ea typeface="+mn-ea"/>
                <a:cs typeface="+mn-cs"/>
              </a:rPr>
              <a:t>hypermetria</a:t>
            </a:r>
            <a:r>
              <a:rPr lang="en-US" sz="1200" kern="1200" dirty="0" smtClean="0">
                <a:solidFill>
                  <a:schemeClr val="tx1"/>
                </a:solidFill>
                <a:effectLst/>
                <a:latin typeface="+mn-lt"/>
                <a:ea typeface="+mn-ea"/>
                <a:cs typeface="+mn-cs"/>
              </a:rPr>
              <a:t>) shooting of a target (</a:t>
            </a:r>
            <a:r>
              <a:rPr lang="en-US" sz="1200" b="1" kern="1200" dirty="0" smtClean="0">
                <a:solidFill>
                  <a:schemeClr val="tx1"/>
                </a:solidFill>
                <a:effectLst/>
                <a:latin typeface="+mn-lt"/>
                <a:ea typeface="+mn-ea"/>
                <a:cs typeface="+mn-cs"/>
              </a:rPr>
              <a:t>dysmetria</a:t>
            </a:r>
            <a:r>
              <a:rPr lang="en-US" sz="1200" kern="1200" dirty="0" smtClean="0">
                <a:solidFill>
                  <a:schemeClr val="tx1"/>
                </a:solidFill>
                <a:effectLst/>
                <a:latin typeface="+mn-lt"/>
                <a:ea typeface="+mn-ea"/>
                <a:cs typeface="+mn-cs"/>
              </a:rPr>
              <a:t>) and the </a:t>
            </a:r>
            <a:r>
              <a:rPr lang="en-US" sz="1200" b="1" kern="1200" dirty="0" smtClean="0">
                <a:solidFill>
                  <a:schemeClr val="tx1"/>
                </a:solidFill>
                <a:effectLst/>
                <a:latin typeface="+mn-lt"/>
                <a:ea typeface="+mn-ea"/>
                <a:cs typeface="+mn-cs"/>
              </a:rPr>
              <a:t>decomposition of movement</a:t>
            </a:r>
            <a:r>
              <a:rPr lang="en-US" sz="1200" kern="1200" dirty="0" smtClean="0">
                <a:solidFill>
                  <a:schemeClr val="tx1"/>
                </a:solidFill>
                <a:effectLst/>
                <a:latin typeface="+mn-lt"/>
                <a:ea typeface="+mn-ea"/>
                <a:cs typeface="+mn-cs"/>
              </a:rPr>
              <a:t> (the breakdown of the movement into its parts with impaired timing and integration of muscle activity) are seen with appendicular ataxia.</a:t>
            </a:r>
          </a:p>
          <a:p>
            <a:r>
              <a:rPr lang="en-US" sz="1200" b="1" kern="1200" dirty="0" smtClean="0">
                <a:solidFill>
                  <a:schemeClr val="tx1"/>
                </a:solidFill>
                <a:effectLst/>
                <a:latin typeface="+mn-lt"/>
                <a:ea typeface="+mn-ea"/>
                <a:cs typeface="+mn-cs"/>
              </a:rPr>
              <a:t>Foot rapid alternating movements</a:t>
            </a:r>
            <a:br>
              <a:rPr lang="en-US" sz="1200" b="1" kern="1200" dirty="0" smtClean="0">
                <a:solidFill>
                  <a:schemeClr val="tx1"/>
                </a:solidFill>
                <a:effectLst/>
                <a:latin typeface="+mn-lt"/>
                <a:ea typeface="+mn-ea"/>
                <a:cs typeface="+mn-cs"/>
              </a:rPr>
            </a:br>
            <a:r>
              <a:rPr lang="en-US" sz="1200" kern="1200" dirty="0" err="1" smtClean="0">
                <a:solidFill>
                  <a:schemeClr val="tx1"/>
                </a:solidFill>
                <a:effectLst/>
                <a:latin typeface="+mn-lt"/>
                <a:ea typeface="+mn-ea"/>
                <a:cs typeface="+mn-cs"/>
              </a:rPr>
              <a:t>Movements</a:t>
            </a:r>
            <a:r>
              <a:rPr lang="en-US" sz="1200" kern="1200" dirty="0" smtClean="0">
                <a:solidFill>
                  <a:schemeClr val="tx1"/>
                </a:solidFill>
                <a:effectLst/>
                <a:latin typeface="+mn-lt"/>
                <a:ea typeface="+mn-ea"/>
                <a:cs typeface="+mn-cs"/>
              </a:rPr>
              <a:t> are slow and irregular with imprecise timing of agonist and antagonist muscle action</a:t>
            </a:r>
          </a:p>
          <a:p>
            <a:r>
              <a:rPr lang="en-US" sz="1200" b="1" kern="1200" dirty="0" smtClean="0">
                <a:solidFill>
                  <a:schemeClr val="tx1"/>
                </a:solidFill>
                <a:effectLst/>
                <a:latin typeface="+mn-lt"/>
                <a:ea typeface="+mn-ea"/>
                <a:cs typeface="+mn-cs"/>
              </a:rPr>
              <a:t>Tandem Gait</a:t>
            </a:r>
            <a:br>
              <a:rPr lang="en-US" sz="1200" b="1"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Patients with ataxia have difficulty narrowing the station in order to walk heel to toe. Tandem gait is helpful in identifying subtle or mild gait ataxia. </a:t>
            </a:r>
          </a:p>
          <a:p>
            <a:endParaRPr lang="en-US" sz="1200" kern="1200" dirty="0" smtClean="0">
              <a:solidFill>
                <a:schemeClr val="tx1"/>
              </a:solidFill>
              <a:effectLst/>
              <a:latin typeface="+mn-lt"/>
              <a:ea typeface="+mn-ea"/>
              <a:cs typeface="+mn-cs"/>
            </a:endParaRPr>
          </a:p>
          <a:p>
            <a:r>
              <a:rPr lang="en-US" sz="1200" u="none" strike="noStrike" kern="1200" dirty="0" smtClean="0">
                <a:solidFill>
                  <a:schemeClr val="tx1"/>
                </a:solidFill>
                <a:effectLst/>
                <a:latin typeface="+mn-lt"/>
                <a:ea typeface="+mn-ea"/>
                <a:cs typeface="+mn-cs"/>
              </a:rPr>
              <a:t>Movies drawn from the </a:t>
            </a:r>
            <a:r>
              <a:rPr lang="en-US" sz="1200" u="none" strike="noStrike" kern="1200" dirty="0" err="1" smtClean="0">
                <a:solidFill>
                  <a:schemeClr val="tx1"/>
                </a:solidFill>
                <a:effectLst/>
                <a:latin typeface="+mn-lt"/>
                <a:ea typeface="+mn-ea"/>
                <a:cs typeface="+mn-cs"/>
              </a:rPr>
              <a:t>NeuroLogic</a:t>
            </a:r>
            <a:r>
              <a:rPr lang="en-US" sz="1200" u="none" strike="noStrike" kern="1200" dirty="0" smtClean="0">
                <a:solidFill>
                  <a:schemeClr val="tx1"/>
                </a:solidFill>
                <a:effectLst/>
                <a:latin typeface="+mn-lt"/>
                <a:ea typeface="+mn-ea"/>
                <a:cs typeface="+mn-cs"/>
              </a:rPr>
              <a:t> Exam and </a:t>
            </a:r>
            <a:r>
              <a:rPr lang="en-US" sz="1200" u="none" strike="noStrike" kern="1200" dirty="0" err="1" smtClean="0">
                <a:solidFill>
                  <a:schemeClr val="tx1"/>
                </a:solidFill>
                <a:effectLst/>
                <a:latin typeface="+mn-lt"/>
                <a:ea typeface="+mn-ea"/>
                <a:cs typeface="+mn-cs"/>
              </a:rPr>
              <a:t>PediNeuroLogic</a:t>
            </a:r>
            <a:r>
              <a:rPr lang="en-US" sz="1200" u="none" strike="noStrike" kern="1200" dirty="0" smtClean="0">
                <a:solidFill>
                  <a:schemeClr val="tx1"/>
                </a:solidFill>
                <a:effectLst/>
                <a:latin typeface="+mn-lt"/>
                <a:ea typeface="+mn-ea"/>
                <a:cs typeface="+mn-cs"/>
              </a:rPr>
              <a:t> Exam </a:t>
            </a:r>
            <a:r>
              <a:rPr lang="en-US" sz="1200" kern="1200" dirty="0" smtClean="0">
                <a:solidFill>
                  <a:schemeClr val="tx1"/>
                </a:solidFill>
                <a:effectLst/>
                <a:latin typeface="+mn-lt"/>
                <a:ea typeface="+mn-ea"/>
                <a:cs typeface="+mn-cs"/>
              </a:rPr>
              <a:t>websites</a:t>
            </a:r>
            <a:r>
              <a:rPr lang="en-US" sz="1200" u="none" strike="noStrike" kern="1200" dirty="0" smtClean="0">
                <a:solidFill>
                  <a:schemeClr val="tx1"/>
                </a:solidFill>
                <a:effectLst/>
                <a:latin typeface="+mn-lt"/>
                <a:ea typeface="+mn-ea"/>
                <a:cs typeface="+mn-cs"/>
              </a:rPr>
              <a:t> are used by permission of Paul D. Larsen, M.D., University of Nebraska Medical Center and Suzanne S. </a:t>
            </a:r>
            <a:r>
              <a:rPr lang="en-US" sz="1200" u="none" strike="noStrike" kern="1200" dirty="0" err="1" smtClean="0">
                <a:solidFill>
                  <a:schemeClr val="tx1"/>
                </a:solidFill>
                <a:effectLst/>
                <a:latin typeface="+mn-lt"/>
                <a:ea typeface="+mn-ea"/>
                <a:cs typeface="+mn-cs"/>
              </a:rPr>
              <a:t>Stensaas</a:t>
            </a:r>
            <a:r>
              <a:rPr lang="en-US" sz="1200" u="none" strike="noStrike" kern="1200" dirty="0" smtClean="0">
                <a:solidFill>
                  <a:schemeClr val="tx1"/>
                </a:solidFill>
                <a:effectLst/>
                <a:latin typeface="+mn-lt"/>
                <a:ea typeface="+mn-ea"/>
                <a:cs typeface="+mn-cs"/>
              </a:rPr>
              <a:t>, Ph.D., University of Utah School of Medicine. Additional materials were drawn from resources provided by Alejandro Stern, Stern Foundation, Buenos Aires, Argentina; Kathleen </a:t>
            </a:r>
            <a:r>
              <a:rPr lang="en-US" sz="1200" u="none" strike="noStrike" kern="1200" dirty="0" err="1" smtClean="0">
                <a:solidFill>
                  <a:schemeClr val="tx1"/>
                </a:solidFill>
                <a:effectLst/>
                <a:latin typeface="+mn-lt"/>
                <a:ea typeface="+mn-ea"/>
                <a:cs typeface="+mn-cs"/>
              </a:rPr>
              <a:t>Digre</a:t>
            </a:r>
            <a:r>
              <a:rPr lang="en-US" sz="1200" u="none" strike="noStrike" kern="1200" dirty="0" smtClean="0">
                <a:solidFill>
                  <a:schemeClr val="tx1"/>
                </a:solidFill>
                <a:effectLst/>
                <a:latin typeface="+mn-lt"/>
                <a:ea typeface="+mn-ea"/>
                <a:cs typeface="+mn-cs"/>
              </a:rPr>
              <a:t>, M.D., University of Utah; and Daniel Jacobson, M.D., Marshfield Clinic, Wisconsin. The movies are licensed under a </a:t>
            </a:r>
            <a:r>
              <a:rPr lang="en-US" sz="1200" i="1" u="none" strike="noStrike" kern="1200" dirty="0" smtClean="0">
                <a:solidFill>
                  <a:schemeClr val="tx1"/>
                </a:solidFill>
                <a:effectLst/>
                <a:latin typeface="+mn-lt"/>
                <a:ea typeface="+mn-ea"/>
                <a:cs typeface="+mn-cs"/>
                <a:hlinkClick r:id="rId3"/>
              </a:rPr>
              <a:t>Creative Commons Attribution-</a:t>
            </a:r>
            <a:r>
              <a:rPr lang="en-US" sz="1200" i="1" u="none" strike="noStrike" kern="1200" dirty="0" err="1" smtClean="0">
                <a:solidFill>
                  <a:schemeClr val="tx1"/>
                </a:solidFill>
                <a:effectLst/>
                <a:latin typeface="+mn-lt"/>
                <a:ea typeface="+mn-ea"/>
                <a:cs typeface="+mn-cs"/>
                <a:hlinkClick r:id="rId3"/>
              </a:rPr>
              <a:t>NonCommerical</a:t>
            </a:r>
            <a:r>
              <a:rPr lang="en-US" sz="1200" i="1" u="none" strike="noStrike" kern="1200" dirty="0" smtClean="0">
                <a:solidFill>
                  <a:schemeClr val="tx1"/>
                </a:solidFill>
                <a:effectLst/>
                <a:latin typeface="+mn-lt"/>
                <a:ea typeface="+mn-ea"/>
                <a:cs typeface="+mn-cs"/>
                <a:hlinkClick r:id="rId3"/>
              </a:rPr>
              <a:t>-</a:t>
            </a:r>
            <a:r>
              <a:rPr lang="en-US" sz="1200" i="1" u="none" strike="noStrike" kern="1200" dirty="0" err="1" smtClean="0">
                <a:solidFill>
                  <a:schemeClr val="tx1"/>
                </a:solidFill>
                <a:effectLst/>
                <a:latin typeface="+mn-lt"/>
                <a:ea typeface="+mn-ea"/>
                <a:cs typeface="+mn-cs"/>
                <a:hlinkClick r:id="rId3"/>
              </a:rPr>
              <a:t>ShareAlike</a:t>
            </a:r>
            <a:r>
              <a:rPr lang="en-US" sz="1200" i="1" u="none" strike="noStrike" kern="1200" dirty="0" smtClean="0">
                <a:solidFill>
                  <a:schemeClr val="tx1"/>
                </a:solidFill>
                <a:effectLst/>
                <a:latin typeface="+mn-lt"/>
                <a:ea typeface="+mn-ea"/>
                <a:cs typeface="+mn-cs"/>
                <a:hlinkClick r:id="rId3"/>
              </a:rPr>
              <a:t> 2.5 License</a:t>
            </a:r>
            <a:r>
              <a:rPr lang="en-US" sz="1200" u="none" strike="noStrike"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48</a:t>
            </a:fld>
            <a:endParaRPr lang="en-US"/>
          </a:p>
        </p:txBody>
      </p:sp>
    </p:spTree>
    <p:extLst>
      <p:ext uri="{BB962C8B-B14F-4D97-AF65-F5344CB8AC3E}">
        <p14:creationId xmlns:p14="http://schemas.microsoft.com/office/powerpoint/2010/main" val="16674271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50</a:t>
            </a:fld>
            <a:endParaRPr lang="en-US"/>
          </a:p>
        </p:txBody>
      </p:sp>
    </p:spTree>
    <p:extLst>
      <p:ext uri="{BB962C8B-B14F-4D97-AF65-F5344CB8AC3E}">
        <p14:creationId xmlns:p14="http://schemas.microsoft.com/office/powerpoint/2010/main" val="38190670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Figure 16.1 Spatial Relationships of Basal Ganglia, Thalamus, and Amygdala </a:t>
            </a:r>
            <a:r>
              <a:rPr lang="en-US" dirty="0" smtClean="0"/>
              <a:t> The </a:t>
            </a:r>
            <a:r>
              <a:rPr lang="en-US" dirty="0" err="1" smtClean="0"/>
              <a:t>subthalamic</a:t>
            </a:r>
            <a:r>
              <a:rPr lang="en-US" dirty="0" smtClean="0"/>
              <a:t> nucleus and substantia nigra are not shown (see </a:t>
            </a:r>
            <a:r>
              <a:rPr lang="en-US" dirty="0" smtClean="0">
                <a:hlinkClick r:id="rId3"/>
              </a:rPr>
              <a:t>Figure 16.4D</a:t>
            </a:r>
            <a:r>
              <a:rPr lang="en-US" dirty="0" smtClean="0"/>
              <a:t>). (A) Lateral view showing basal ganglia, amygdala, and lateral ventricle of the left hemisphere. (B) Anterolateral view showing basal ganglia, amygdala, and the thalamus of the right hemisphere.</a:t>
            </a:r>
          </a:p>
          <a:p>
            <a:endParaRPr lang="en-US" dirty="0" smtClean="0"/>
          </a:p>
          <a:p>
            <a:pPr>
              <a:defRPr/>
            </a:pPr>
            <a:r>
              <a:rPr lang="en-US" dirty="0" smtClean="0"/>
              <a:t>Basal </a:t>
            </a:r>
            <a:r>
              <a:rPr lang="en-US" dirty="0" err="1" smtClean="0"/>
              <a:t>ganalia</a:t>
            </a:r>
            <a:r>
              <a:rPr lang="en-US" dirty="0" smtClean="0"/>
              <a:t> are a group of neurons deep inside the brain.  Let’s start with the anatomy of the basal ganglia.  The caudate and putamen have similar functions.  Together the caudate and putamen are called the </a:t>
            </a:r>
            <a:r>
              <a:rPr lang="en-US" dirty="0" err="1" smtClean="0"/>
              <a:t>neostriatum</a:t>
            </a:r>
            <a:r>
              <a:rPr lang="en-US" dirty="0" smtClean="0"/>
              <a:t> or simply striatum.  All input to the basal ganglia circuit comes through the striatum.  This input comes primary from motor cortical areas. </a:t>
            </a:r>
          </a:p>
          <a:p>
            <a:pPr>
              <a:defRPr/>
            </a:pPr>
            <a:r>
              <a:rPr lang="en-US" dirty="0" smtClean="0"/>
              <a:t>The head of the caudate is most anterior. It gives rise to a body whose “tail” extends with the ventricle into the temporal lobe.</a:t>
            </a:r>
          </a:p>
          <a:p>
            <a:pPr>
              <a:defRPr/>
            </a:pPr>
            <a:r>
              <a:rPr lang="en-US" dirty="0" smtClean="0"/>
              <a:t>Note that amygdala is anatomically connected to caudate, but it is part of the limbic system.</a:t>
            </a:r>
          </a:p>
          <a:p>
            <a:pPr>
              <a:defRPr/>
            </a:pPr>
            <a:r>
              <a:rPr lang="en-US" dirty="0" smtClean="0"/>
              <a:t>Medial to the putamen is the globus pallidus (GP).  Anatomically, the putamen and globus pallidus are shaped like a lens.</a:t>
            </a:r>
          </a:p>
          <a:p>
            <a:pPr>
              <a:defRPr/>
            </a:pPr>
            <a:r>
              <a:rPr lang="en-US" dirty="0" smtClean="0"/>
              <a:t>That’s why we call them lenticular nucleus.   GP has two segments, internal and external. GP internal segment contains the output neurons of the basal  ganglia circuit. These neurons project to ipsilateral motor thalamus, VA and VL.</a:t>
            </a:r>
          </a:p>
          <a:p>
            <a:pPr>
              <a:defRPr/>
            </a:pPr>
            <a:r>
              <a:rPr lang="en-US" dirty="0" smtClean="0"/>
              <a:t>Neuronal pathways of the basal </a:t>
            </a:r>
            <a:r>
              <a:rPr lang="en-US" dirty="0" err="1" smtClean="0"/>
              <a:t>ganaglia</a:t>
            </a:r>
            <a:r>
              <a:rPr lang="en-US" dirty="0" smtClean="0"/>
              <a:t> are very complex.   All cortical areas involved in the planning and execution of movements project to the striatum (caudate and putamen).  Striatal neurons receiving these cortical inputs then project to the globus pallidus, which in turn projects to the thalamus VA/VL.   Thalamus in turn projects to motor cortex.  Therefore, the caudate, putamen and globus pallidus act on the motor thalamus, which acts on the motor  cortex. There are NO descending pathways that go from the basal ganglia directly to the spinal cord. The basal ganglia regulate movement.  Without the basal ganglia, the motor cortex can not direct movements.  The consequences are disorders such as Parkinson’s or Huntington. </a:t>
            </a:r>
            <a:r>
              <a:rPr lang="en-US" b="1" dirty="0" smtClean="0"/>
              <a:t>ALL OF THIS CIRCUITRY IS ON THE SAME SIDE OF THE BRAIN— UNCROSSED</a:t>
            </a:r>
            <a:r>
              <a:rPr lang="en-US" dirty="0" smtClean="0"/>
              <a:t>. Basal ganglia circuits affect movements of the contralateral body.</a:t>
            </a:r>
          </a:p>
          <a:p>
            <a:pPr>
              <a:defRPr/>
            </a:pPr>
            <a:endParaRPr lang="en-US" dirty="0" smtClean="0"/>
          </a:p>
          <a:p>
            <a:pPr>
              <a:defRPr/>
            </a:pPr>
            <a:endParaRPr lang="en-US" dirty="0" smtClean="0"/>
          </a:p>
          <a:p>
            <a:r>
              <a:rPr lang="en-US" dirty="0" smtClean="0"/>
              <a:t/>
            </a:r>
            <a:br>
              <a:rPr lang="en-US" dirty="0" smtClean="0"/>
            </a:br>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51</a:t>
            </a:fld>
            <a:endParaRPr lang="en-US"/>
          </a:p>
        </p:txBody>
      </p:sp>
    </p:spTree>
    <p:extLst>
      <p:ext uri="{BB962C8B-B14F-4D97-AF65-F5344CB8AC3E}">
        <p14:creationId xmlns:p14="http://schemas.microsoft.com/office/powerpoint/2010/main" val="21715674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32500" lnSpcReduction="20000"/>
          </a:bodyPr>
          <a:lstStyle/>
          <a:p>
            <a:pPr>
              <a:defRPr/>
            </a:pPr>
            <a:r>
              <a:rPr lang="en-US" dirty="0" smtClean="0"/>
              <a:t>Dopaminergic depletion in Parkinson's disease disrupts the </a:t>
            </a:r>
            <a:r>
              <a:rPr lang="en-US" dirty="0" err="1" smtClean="0"/>
              <a:t>corticostriatal</a:t>
            </a:r>
            <a:r>
              <a:rPr lang="en-US" dirty="0" smtClean="0"/>
              <a:t> balance leading to increased activity the indirect circuit and reduced activity in the direct circuit.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hlinkClick r:id="rId3"/>
              </a:rPr>
              <a:t>http://www.neuroanatomy.wisc.edu/coursebook/motor2.pdf</a:t>
            </a:r>
            <a:endParaRPr lang="en-US" sz="1200" dirty="0" smtClean="0"/>
          </a:p>
          <a:p>
            <a:r>
              <a:rPr lang="en-US" sz="1200" b="0" i="0" u="none" strike="noStrike" kern="1200" baseline="0" dirty="0" smtClean="0">
                <a:solidFill>
                  <a:schemeClr val="tx1"/>
                </a:solidFill>
                <a:latin typeface="+mn-lt"/>
                <a:ea typeface="+mn-ea"/>
                <a:cs typeface="+mn-cs"/>
              </a:rPr>
              <a:t>For such a large nucleus, the striatum is unique in its complete lack of </a:t>
            </a:r>
            <a:r>
              <a:rPr lang="en-US" sz="1200" b="0" i="0" u="none" strike="noStrike" kern="1200" baseline="0" dirty="0" err="1" smtClean="0">
                <a:solidFill>
                  <a:schemeClr val="tx1"/>
                </a:solidFill>
                <a:latin typeface="+mn-lt"/>
                <a:ea typeface="+mn-ea"/>
                <a:cs typeface="+mn-cs"/>
              </a:rPr>
              <a:t>glutamatergic</a:t>
            </a:r>
            <a:r>
              <a:rPr lang="en-US" sz="1200" b="0" i="0" u="none" strike="noStrike" kern="1200" baseline="0" dirty="0" smtClean="0">
                <a:solidFill>
                  <a:schemeClr val="tx1"/>
                </a:solidFill>
                <a:latin typeface="+mn-lt"/>
                <a:ea typeface="+mn-ea"/>
                <a:cs typeface="+mn-cs"/>
              </a:rPr>
              <a:t> neurons. Instead, most cells are </a:t>
            </a:r>
            <a:r>
              <a:rPr lang="en-US" sz="1200" b="0" i="0" u="none" strike="noStrike" kern="1200" baseline="0" dirty="0" err="1" smtClean="0">
                <a:solidFill>
                  <a:schemeClr val="tx1"/>
                </a:solidFill>
                <a:latin typeface="+mn-lt"/>
                <a:ea typeface="+mn-ea"/>
                <a:cs typeface="+mn-cs"/>
              </a:rPr>
              <a:t>GABAergic</a:t>
            </a:r>
            <a:r>
              <a:rPr lang="en-US" sz="1200" b="0" i="0" u="none" strike="noStrike" kern="1200" baseline="0" dirty="0" smtClean="0">
                <a:solidFill>
                  <a:schemeClr val="tx1"/>
                </a:solidFill>
                <a:latin typeface="+mn-lt"/>
                <a:ea typeface="+mn-ea"/>
                <a:cs typeface="+mn-cs"/>
              </a:rPr>
              <a:t> (inhibitory). The striatum also contains a small population of giant cholinergic interneurons.  </a:t>
            </a:r>
          </a:p>
          <a:p>
            <a:r>
              <a:rPr lang="en-US" sz="1200" b="0" i="0" u="none" strike="noStrike" kern="1200" baseline="0" dirty="0" smtClean="0">
                <a:solidFill>
                  <a:schemeClr val="tx1"/>
                </a:solidFill>
                <a:latin typeface="+mn-lt"/>
                <a:ea typeface="+mn-ea"/>
                <a:cs typeface="+mn-cs"/>
              </a:rPr>
              <a:t>The most influential model of basal ganglia circuit function is based on the segregation of information processing into direct and indirect pathways , which act in opposing ways to control movement (</a:t>
            </a:r>
            <a:r>
              <a:rPr lang="en-US" sz="1200" b="0" i="0" u="none" strike="noStrike" kern="1200" baseline="0" dirty="0" err="1" smtClean="0">
                <a:solidFill>
                  <a:schemeClr val="tx1"/>
                </a:solidFill>
                <a:latin typeface="+mn-lt"/>
                <a:ea typeface="+mn-ea"/>
                <a:cs typeface="+mn-cs"/>
              </a:rPr>
              <a:t>Albin</a:t>
            </a:r>
            <a:r>
              <a:rPr lang="en-US" sz="1200" b="0" i="0" u="none" strike="noStrike" kern="1200" baseline="0" dirty="0" smtClean="0">
                <a:solidFill>
                  <a:schemeClr val="tx1"/>
                </a:solidFill>
                <a:latin typeface="+mn-lt"/>
                <a:ea typeface="+mn-ea"/>
                <a:cs typeface="+mn-cs"/>
              </a:rPr>
              <a:t> et al., 1989;Alexander and </a:t>
            </a:r>
            <a:r>
              <a:rPr lang="en-US" sz="1200" b="0" i="0" u="none" strike="noStrike" kern="1200" baseline="0" dirty="0" err="1" smtClean="0">
                <a:solidFill>
                  <a:schemeClr val="tx1"/>
                </a:solidFill>
                <a:latin typeface="+mn-lt"/>
                <a:ea typeface="+mn-ea"/>
                <a:cs typeface="+mn-cs"/>
              </a:rPr>
              <a:t>Crutcher</a:t>
            </a:r>
            <a:r>
              <a:rPr lang="en-US" sz="1200" b="0" i="0" u="none" strike="noStrike" kern="1200" baseline="0" dirty="0" smtClean="0">
                <a:solidFill>
                  <a:schemeClr val="tx1"/>
                </a:solidFill>
                <a:latin typeface="+mn-lt"/>
                <a:ea typeface="+mn-ea"/>
                <a:cs typeface="+mn-cs"/>
              </a:rPr>
              <a:t>, 1990;DeLong, 1990).</a:t>
            </a:r>
            <a:endParaRPr lang="en-US" sz="1200" dirty="0" smtClean="0"/>
          </a:p>
          <a:p>
            <a:pPr>
              <a:defRPr/>
            </a:pPr>
            <a:endParaRPr lang="en-US" dirty="0" smtClean="0"/>
          </a:p>
          <a:p>
            <a:pPr>
              <a:defRPr/>
            </a:pPr>
            <a:r>
              <a:rPr lang="en-US" dirty="0" smtClean="0"/>
              <a:t>Striatal neurons are modulated by two important modulatory systems. Each of these systems has affects the direct and indirect pathways in different ways.  Therefore, disruption of balance between these two systems will alter the amount of motor activity produced.  </a:t>
            </a:r>
          </a:p>
          <a:p>
            <a:pPr>
              <a:defRPr/>
            </a:pPr>
            <a:r>
              <a:rPr lang="en-US" dirty="0" smtClean="0"/>
              <a:t>DOPAMINE is produced by cells in the pars </a:t>
            </a:r>
            <a:r>
              <a:rPr lang="en-US" dirty="0" err="1" smtClean="0"/>
              <a:t>compacta</a:t>
            </a:r>
            <a:r>
              <a:rPr lang="en-US" dirty="0" smtClean="0"/>
              <a:t> of the </a:t>
            </a:r>
            <a:r>
              <a:rPr lang="en-US" dirty="0" err="1" smtClean="0"/>
              <a:t>substantia</a:t>
            </a:r>
            <a:r>
              <a:rPr lang="en-US" dirty="0" smtClean="0"/>
              <a:t> </a:t>
            </a:r>
            <a:r>
              <a:rPr lang="en-US" dirty="0" err="1" smtClean="0"/>
              <a:t>nigra</a:t>
            </a:r>
            <a:r>
              <a:rPr lang="en-US" dirty="0" smtClean="0"/>
              <a:t> (</a:t>
            </a:r>
            <a:r>
              <a:rPr lang="en-US" dirty="0" err="1" smtClean="0"/>
              <a:t>SNpc</a:t>
            </a:r>
            <a:r>
              <a:rPr lang="en-US" dirty="0" smtClean="0"/>
              <a:t>).  Dopamine is released from </a:t>
            </a:r>
            <a:r>
              <a:rPr lang="en-US" dirty="0" err="1" smtClean="0"/>
              <a:t>SNpc</a:t>
            </a:r>
            <a:r>
              <a:rPr lang="en-US" dirty="0" smtClean="0"/>
              <a:t> into the striatum.  In the striatum, dopamine excites cells with D1 receptors.  These cells with D1 receptors are part of the Direct Pathway.  Dopamine also inhibits the other group of cells with D2 receptors.  These cells with D2 receptors are part of the Indirect Pathway. In other words, the direct pathway (which turns up motor activity) is excited by dopamine while the indirect pathway (which turns down motor activity) is inhibited.</a:t>
            </a:r>
          </a:p>
          <a:p>
            <a:pPr>
              <a:defRPr/>
            </a:pPr>
            <a:r>
              <a:rPr lang="en-US" dirty="0" smtClean="0"/>
              <a:t>Both of these effects lead to increased motor activity.  </a:t>
            </a:r>
          </a:p>
          <a:p>
            <a:pPr>
              <a:defRPr/>
            </a:pPr>
            <a:r>
              <a:rPr lang="en-US" dirty="0" smtClean="0"/>
              <a:t>DOPAMINE EXCITES THE DIRECT AND INHIBITS THE INDIRECT PATHWAY.</a:t>
            </a:r>
          </a:p>
          <a:p>
            <a:pPr>
              <a:defRPr/>
            </a:pPr>
            <a:r>
              <a:rPr lang="en-US" dirty="0" smtClean="0"/>
              <a:t>THE EFFECT OF THE DOPAMINERGIC NIGROSTRIATAL PROJECTION IS TO INCREASE MOTOR ACTIVITY. </a:t>
            </a:r>
          </a:p>
          <a:p>
            <a:pPr>
              <a:defRPr/>
            </a:pPr>
            <a:r>
              <a:rPr lang="en-US" dirty="0" smtClean="0"/>
              <a:t>There is another group of neurons, cholinergic (</a:t>
            </a:r>
            <a:r>
              <a:rPr lang="en-US" dirty="0" err="1" smtClean="0"/>
              <a:t>ACh</a:t>
            </a:r>
            <a:r>
              <a:rPr lang="en-US" dirty="0" smtClean="0"/>
              <a:t>) neurons in the striatum.  The axons of these cholinergic neurons do not leave the striatum so we call them cholinergic interneurons.  These cholinergic interneurons synapse on the striatal neurons that project to GP(internal) AND on the striatal neurons that project to GP(external). The cholinergic actions INHIBIT striatal cells of the Direct pathway and EXCITE striatal cells of the Indirect pathway. Therefore, the effects of </a:t>
            </a:r>
            <a:r>
              <a:rPr lang="en-US" dirty="0" err="1" smtClean="0"/>
              <a:t>ACh</a:t>
            </a:r>
            <a:r>
              <a:rPr lang="en-US" dirty="0" smtClean="0"/>
              <a:t> are OPPOSITE the effects of dopamine on the direct and indirect pathways.  The </a:t>
            </a:r>
            <a:r>
              <a:rPr lang="en-US" dirty="0" err="1" smtClean="0"/>
              <a:t>ACh</a:t>
            </a:r>
            <a:r>
              <a:rPr lang="en-US" dirty="0" smtClean="0"/>
              <a:t> effects on motor activity are opposite those of dopamine.</a:t>
            </a:r>
          </a:p>
          <a:p>
            <a:pPr>
              <a:defRPr/>
            </a:pPr>
            <a:r>
              <a:rPr lang="en-US" dirty="0" err="1" smtClean="0"/>
              <a:t>ACh</a:t>
            </a:r>
            <a:r>
              <a:rPr lang="en-US" dirty="0" smtClean="0"/>
              <a:t> INHIBITS THE DIRECT AND EXCITES THE INDIRECT PATHWAY</a:t>
            </a:r>
          </a:p>
          <a:p>
            <a:pPr>
              <a:defRPr/>
            </a:pPr>
            <a:r>
              <a:rPr lang="en-US" dirty="0" smtClean="0"/>
              <a:t>THE EFFECT OF THE CHOLINERGIC STRIATAL INTERNEURONS IS TO DECREASE MOTOR ACTIVITY.</a:t>
            </a:r>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116D6F5-6B32-41AF-A112-60D2F8AB773E}" type="slidenum">
              <a:rPr lang="en-US" smtClean="0"/>
              <a:pPr eaLnBrk="1" hangingPunct="1"/>
              <a:t>52</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53</a:t>
            </a:fld>
            <a:endParaRPr lang="en-US"/>
          </a:p>
        </p:txBody>
      </p:sp>
    </p:spTree>
    <p:extLst>
      <p:ext uri="{BB962C8B-B14F-4D97-AF65-F5344CB8AC3E}">
        <p14:creationId xmlns:p14="http://schemas.microsoft.com/office/powerpoint/2010/main" val="22201685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i="0" u="none" strike="noStrike" kern="1200" baseline="0" dirty="0" smtClean="0">
                <a:solidFill>
                  <a:schemeClr val="tx1"/>
                </a:solidFill>
                <a:latin typeface="+mn-lt"/>
                <a:ea typeface="+mn-ea"/>
                <a:cs typeface="+mn-cs"/>
              </a:rPr>
              <a:t>The progressive loss of midbrain dopamine neurons leads to reduced dopamine levels in the striatum and the severe hypokinetic motor deficits characteristic of Parkinson disease (PD).</a:t>
            </a:r>
            <a:endParaRPr lang="en-US" dirty="0" smtClean="0"/>
          </a:p>
        </p:txBody>
      </p:sp>
      <p:sp>
        <p:nvSpPr>
          <p:cNvPr id="79876" name="Slide Number Placeholder 3"/>
          <p:cNvSpPr txBox="1">
            <a:spLocks noGrp="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79C63427-127A-4E73-887D-E4F040469EFF}" type="slidenum">
              <a:rPr lang="en-US" sz="1200"/>
              <a:pPr algn="r" eaLnBrk="1" hangingPunct="1"/>
              <a:t>57</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 the patient with PD required additional cycles of EMG burst to complete the movements.</a:t>
            </a:r>
          </a:p>
          <a:p>
            <a:endParaRPr lang="en-US" dirty="0" smtClean="0"/>
          </a:p>
          <a:p>
            <a:r>
              <a:rPr lang="en-US" dirty="0" err="1" smtClean="0"/>
              <a:t>Berardelli</a:t>
            </a:r>
            <a:r>
              <a:rPr lang="en-US" dirty="0" smtClean="0"/>
              <a:t> A, </a:t>
            </a:r>
            <a:r>
              <a:rPr lang="en-US" dirty="0" err="1" smtClean="0"/>
              <a:t>Hallett</a:t>
            </a:r>
            <a:r>
              <a:rPr lang="en-US" dirty="0" smtClean="0"/>
              <a:t> M, </a:t>
            </a:r>
            <a:r>
              <a:rPr lang="en-US" dirty="0" err="1" smtClean="0"/>
              <a:t>Rothwell</a:t>
            </a:r>
            <a:r>
              <a:rPr lang="en-US" dirty="0" smtClean="0"/>
              <a:t> JC, et al. Single–joint rapid arm movements in normal subjects and in patients with motor disorders. Brain. April 1, 1996 1996;119(2):661-674.</a:t>
            </a:r>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6</a:t>
            </a:fld>
            <a:endParaRPr lang="en-US"/>
          </a:p>
        </p:txBody>
      </p:sp>
    </p:spTree>
    <p:extLst>
      <p:ext uri="{BB962C8B-B14F-4D97-AF65-F5344CB8AC3E}">
        <p14:creationId xmlns:p14="http://schemas.microsoft.com/office/powerpoint/2010/main" val="2181208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fontAlgn="auto">
              <a:spcBef>
                <a:spcPts val="600"/>
              </a:spcBef>
              <a:spcAft>
                <a:spcPts val="0"/>
              </a:spcAft>
              <a:defRPr/>
            </a:pPr>
            <a:r>
              <a:rPr lang="en-US" dirty="0" smtClean="0"/>
              <a:t>Alpha motor </a:t>
            </a:r>
            <a:r>
              <a:rPr lang="en-US" dirty="0" err="1" smtClean="0"/>
              <a:t>eurons</a:t>
            </a:r>
            <a:r>
              <a:rPr lang="en-US" dirty="0" smtClean="0"/>
              <a:t> (lower motor neurons)</a:t>
            </a:r>
          </a:p>
          <a:p>
            <a:pPr lvl="1" fontAlgn="auto">
              <a:spcBef>
                <a:spcPts val="600"/>
              </a:spcBef>
              <a:spcAft>
                <a:spcPts val="0"/>
              </a:spcAft>
              <a:defRPr/>
            </a:pPr>
            <a:r>
              <a:rPr lang="en-US" sz="3400" dirty="0" smtClean="0"/>
              <a:t>Innervate skeletal muscle and cause the muscle contractions that generate movement</a:t>
            </a:r>
          </a:p>
          <a:p>
            <a:pPr fontAlgn="auto">
              <a:spcBef>
                <a:spcPts val="600"/>
              </a:spcBef>
              <a:spcAft>
                <a:spcPts val="0"/>
              </a:spcAft>
              <a:defRPr/>
            </a:pPr>
            <a:r>
              <a:rPr lang="en-US" dirty="0" smtClean="0"/>
              <a:t>Motor Neuron Pools</a:t>
            </a:r>
          </a:p>
          <a:p>
            <a:pPr lvl="1" fontAlgn="auto">
              <a:spcBef>
                <a:spcPts val="600"/>
              </a:spcBef>
              <a:spcAft>
                <a:spcPts val="0"/>
              </a:spcAft>
              <a:defRPr/>
            </a:pPr>
            <a:r>
              <a:rPr lang="en-US" sz="3400" dirty="0" smtClean="0"/>
              <a:t>Motor neurons in the spinal cord are clustered in columnar</a:t>
            </a:r>
          </a:p>
          <a:p>
            <a:pPr fontAlgn="auto">
              <a:spcBef>
                <a:spcPts val="600"/>
              </a:spcBef>
              <a:spcAft>
                <a:spcPts val="0"/>
              </a:spcAft>
              <a:defRPr/>
            </a:pPr>
            <a:r>
              <a:rPr lang="en-US" dirty="0" smtClean="0"/>
              <a:t>Motor Unit</a:t>
            </a:r>
          </a:p>
          <a:p>
            <a:pPr lvl="1" fontAlgn="auto">
              <a:spcBef>
                <a:spcPts val="600"/>
              </a:spcBef>
              <a:spcAft>
                <a:spcPts val="0"/>
              </a:spcAft>
              <a:defRPr/>
            </a:pPr>
            <a:r>
              <a:rPr lang="en-US" sz="3400" dirty="0" smtClean="0"/>
              <a:t>Each individual muscle fiber in a muscle is innervated by one, and only one, motor neuron </a:t>
            </a:r>
          </a:p>
          <a:p>
            <a:pPr lvl="1" fontAlgn="auto">
              <a:spcBef>
                <a:spcPts val="600"/>
              </a:spcBef>
              <a:spcAft>
                <a:spcPts val="0"/>
              </a:spcAft>
              <a:buFont typeface="Wingdings" pitchFamily="2" charset="2"/>
              <a:buChar char="ü"/>
              <a:defRPr/>
            </a:pPr>
            <a:r>
              <a:rPr lang="en-US" sz="3400" dirty="0" smtClean="0"/>
              <a:t>A muscle fiber vs. a muscle?  What is the difference?</a:t>
            </a:r>
          </a:p>
          <a:p>
            <a:pPr marL="514350" indent="-457200" fontAlgn="auto">
              <a:spcBef>
                <a:spcPts val="600"/>
              </a:spcBef>
              <a:spcAft>
                <a:spcPts val="0"/>
              </a:spcAft>
              <a:defRPr/>
            </a:pPr>
            <a:r>
              <a:rPr lang="en-US" dirty="0" smtClean="0"/>
              <a:t>Motor Unit Innervation Ratio </a:t>
            </a:r>
          </a:p>
          <a:p>
            <a:pPr marL="914400" lvl="1" indent="-457200" fontAlgn="auto">
              <a:spcBef>
                <a:spcPts val="600"/>
              </a:spcBef>
              <a:spcAft>
                <a:spcPts val="0"/>
              </a:spcAft>
              <a:defRPr/>
            </a:pPr>
            <a:r>
              <a:rPr lang="en-US" sz="3400" dirty="0" smtClean="0"/>
              <a:t>The number of fibers innervated by a motor unit</a:t>
            </a:r>
          </a:p>
          <a:p>
            <a:pPr marL="914400" lvl="1" indent="-457200" fontAlgn="auto">
              <a:spcBef>
                <a:spcPts val="600"/>
              </a:spcBef>
              <a:spcAft>
                <a:spcPts val="0"/>
              </a:spcAft>
              <a:buFont typeface="Wingdings" pitchFamily="2" charset="2"/>
              <a:buChar char="ü"/>
              <a:defRPr/>
            </a:pPr>
            <a:r>
              <a:rPr lang="en-US" sz="3400" dirty="0" smtClean="0"/>
              <a:t>Compare MUIR between finger extensor vs. deltoid muscle</a:t>
            </a:r>
            <a:endParaRPr lang="en-US" dirty="0" smtClean="0"/>
          </a:p>
          <a:p>
            <a:pPr>
              <a:spcBef>
                <a:spcPct val="0"/>
              </a:spcBef>
            </a:pPr>
            <a:r>
              <a:rPr lang="en-US" dirty="0" smtClean="0"/>
              <a:t>Byrne, J. H.  (ed.), </a:t>
            </a:r>
            <a:r>
              <a:rPr lang="en-US" i="1" dirty="0" smtClean="0"/>
              <a:t>Neuroscience Online: An Electronic Textbook for the Neurosciences</a:t>
            </a:r>
            <a:br>
              <a:rPr lang="en-US" i="1" dirty="0" smtClean="0"/>
            </a:br>
            <a:r>
              <a:rPr lang="en-US" dirty="0" smtClean="0">
                <a:hlinkClick r:id="rId3"/>
              </a:rPr>
              <a:t>http://nba.uth.tmc.edu/neuroscience/</a:t>
            </a:r>
            <a:r>
              <a:rPr lang="en-US" dirty="0" smtClean="0"/>
              <a:t> </a:t>
            </a:r>
            <a:br>
              <a:rPr lang="en-US" dirty="0" smtClean="0"/>
            </a:br>
            <a:r>
              <a:rPr lang="en-US" dirty="0" smtClean="0"/>
              <a:t>Department of Neurobiology and Anatomy, The University of Texas Medical School at Houston (</a:t>
            </a:r>
            <a:r>
              <a:rPr lang="en-US" dirty="0" err="1" smtClean="0"/>
              <a:t>UTHealth</a:t>
            </a:r>
            <a:r>
              <a:rPr lang="en-US" dirty="0" smtClean="0"/>
              <a:t>)</a:t>
            </a:r>
            <a:br>
              <a:rPr lang="en-US" dirty="0" smtClean="0"/>
            </a:br>
            <a:r>
              <a:rPr lang="en-US" dirty="0" smtClean="0"/>
              <a:t>© 1997, all rights reserved</a:t>
            </a: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57066" indent="-291179">
              <a:defRPr>
                <a:solidFill>
                  <a:schemeClr val="tx1"/>
                </a:solidFill>
                <a:latin typeface="Calibri" pitchFamily="34" charset="0"/>
              </a:defRPr>
            </a:lvl2pPr>
            <a:lvl3pPr marL="1164717" indent="-232943">
              <a:defRPr>
                <a:solidFill>
                  <a:schemeClr val="tx1"/>
                </a:solidFill>
                <a:latin typeface="Calibri" pitchFamily="34" charset="0"/>
              </a:defRPr>
            </a:lvl3pPr>
            <a:lvl4pPr marL="1630604" indent="-232943">
              <a:defRPr>
                <a:solidFill>
                  <a:schemeClr val="tx1"/>
                </a:solidFill>
                <a:latin typeface="Calibri" pitchFamily="34" charset="0"/>
              </a:defRPr>
            </a:lvl4pPr>
            <a:lvl5pPr marL="2096491" indent="-232943">
              <a:defRPr>
                <a:solidFill>
                  <a:schemeClr val="tx1"/>
                </a:solidFill>
                <a:latin typeface="Calibri" pitchFamily="34" charset="0"/>
              </a:defRPr>
            </a:lvl5pPr>
            <a:lvl6pPr marL="2562377" indent="-232943" fontAlgn="base">
              <a:spcBef>
                <a:spcPct val="0"/>
              </a:spcBef>
              <a:spcAft>
                <a:spcPct val="0"/>
              </a:spcAft>
              <a:defRPr>
                <a:solidFill>
                  <a:schemeClr val="tx1"/>
                </a:solidFill>
                <a:latin typeface="Calibri" pitchFamily="34" charset="0"/>
              </a:defRPr>
            </a:lvl6pPr>
            <a:lvl7pPr marL="3028264" indent="-232943" fontAlgn="base">
              <a:spcBef>
                <a:spcPct val="0"/>
              </a:spcBef>
              <a:spcAft>
                <a:spcPct val="0"/>
              </a:spcAft>
              <a:defRPr>
                <a:solidFill>
                  <a:schemeClr val="tx1"/>
                </a:solidFill>
                <a:latin typeface="Calibri" pitchFamily="34" charset="0"/>
              </a:defRPr>
            </a:lvl7pPr>
            <a:lvl8pPr marL="3494151" indent="-232943" fontAlgn="base">
              <a:spcBef>
                <a:spcPct val="0"/>
              </a:spcBef>
              <a:spcAft>
                <a:spcPct val="0"/>
              </a:spcAft>
              <a:defRPr>
                <a:solidFill>
                  <a:schemeClr val="tx1"/>
                </a:solidFill>
                <a:latin typeface="Calibri" pitchFamily="34" charset="0"/>
              </a:defRPr>
            </a:lvl8pPr>
            <a:lvl9pPr marL="3960038" indent="-232943" fontAlgn="base">
              <a:spcBef>
                <a:spcPct val="0"/>
              </a:spcBef>
              <a:spcAft>
                <a:spcPct val="0"/>
              </a:spcAft>
              <a:defRPr>
                <a:solidFill>
                  <a:schemeClr val="tx1"/>
                </a:solidFill>
                <a:latin typeface="Calibri" pitchFamily="34" charset="0"/>
              </a:defRPr>
            </a:lvl9pPr>
          </a:lstStyle>
          <a:p>
            <a:fld id="{9E9C1FC4-F5C4-4028-8985-FAFC9DFC3756}" type="slidenum">
              <a:rPr lang="en-US"/>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smtClean="0"/>
              <a:t>Byrne, J. H.  (ed.), </a:t>
            </a:r>
            <a:r>
              <a:rPr lang="en-US" i="1" dirty="0" smtClean="0"/>
              <a:t>Neuroscience Online: An Electronic Textbook for the Neurosciences</a:t>
            </a:r>
            <a:br>
              <a:rPr lang="en-US" i="1" dirty="0" smtClean="0"/>
            </a:br>
            <a:r>
              <a:rPr lang="en-US" dirty="0" smtClean="0">
                <a:hlinkClick r:id="rId3"/>
              </a:rPr>
              <a:t>http://nba.uth.tmc.edu/neuroscience/</a:t>
            </a:r>
            <a:r>
              <a:rPr lang="en-US" dirty="0" smtClean="0"/>
              <a:t> </a:t>
            </a:r>
            <a:br>
              <a:rPr lang="en-US" dirty="0" smtClean="0"/>
            </a:br>
            <a:r>
              <a:rPr lang="en-US" dirty="0" smtClean="0"/>
              <a:t>Department of Neurobiology and Anatomy, The University of Texas Medical School at Houston (</a:t>
            </a:r>
            <a:r>
              <a:rPr lang="en-US" dirty="0" err="1" smtClean="0"/>
              <a:t>UTHealth</a:t>
            </a:r>
            <a:r>
              <a:rPr lang="en-US" dirty="0" smtClean="0"/>
              <a:t>)</a:t>
            </a:r>
            <a:br>
              <a:rPr lang="en-US" dirty="0" smtClean="0"/>
            </a:br>
            <a:r>
              <a:rPr lang="en-US" dirty="0" smtClean="0"/>
              <a:t>© 1997, all rights reserved</a:t>
            </a:r>
          </a:p>
          <a:p>
            <a:pPr>
              <a:spcBef>
                <a:spcPct val="0"/>
              </a:spcBef>
            </a:pPr>
            <a:endParaRPr lang="en-US" dirty="0"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57066" indent="-291179">
              <a:defRPr>
                <a:solidFill>
                  <a:schemeClr val="tx1"/>
                </a:solidFill>
                <a:latin typeface="Calibri" pitchFamily="34" charset="0"/>
              </a:defRPr>
            </a:lvl2pPr>
            <a:lvl3pPr marL="1164717" indent="-232943">
              <a:defRPr>
                <a:solidFill>
                  <a:schemeClr val="tx1"/>
                </a:solidFill>
                <a:latin typeface="Calibri" pitchFamily="34" charset="0"/>
              </a:defRPr>
            </a:lvl3pPr>
            <a:lvl4pPr marL="1630604" indent="-232943">
              <a:defRPr>
                <a:solidFill>
                  <a:schemeClr val="tx1"/>
                </a:solidFill>
                <a:latin typeface="Calibri" pitchFamily="34" charset="0"/>
              </a:defRPr>
            </a:lvl4pPr>
            <a:lvl5pPr marL="2096491" indent="-232943">
              <a:defRPr>
                <a:solidFill>
                  <a:schemeClr val="tx1"/>
                </a:solidFill>
                <a:latin typeface="Calibri" pitchFamily="34" charset="0"/>
              </a:defRPr>
            </a:lvl5pPr>
            <a:lvl6pPr marL="2562377" indent="-232943" fontAlgn="base">
              <a:spcBef>
                <a:spcPct val="0"/>
              </a:spcBef>
              <a:spcAft>
                <a:spcPct val="0"/>
              </a:spcAft>
              <a:defRPr>
                <a:solidFill>
                  <a:schemeClr val="tx1"/>
                </a:solidFill>
                <a:latin typeface="Calibri" pitchFamily="34" charset="0"/>
              </a:defRPr>
            </a:lvl6pPr>
            <a:lvl7pPr marL="3028264" indent="-232943" fontAlgn="base">
              <a:spcBef>
                <a:spcPct val="0"/>
              </a:spcBef>
              <a:spcAft>
                <a:spcPct val="0"/>
              </a:spcAft>
              <a:defRPr>
                <a:solidFill>
                  <a:schemeClr val="tx1"/>
                </a:solidFill>
                <a:latin typeface="Calibri" pitchFamily="34" charset="0"/>
              </a:defRPr>
            </a:lvl7pPr>
            <a:lvl8pPr marL="3494151" indent="-232943" fontAlgn="base">
              <a:spcBef>
                <a:spcPct val="0"/>
              </a:spcBef>
              <a:spcAft>
                <a:spcPct val="0"/>
              </a:spcAft>
              <a:defRPr>
                <a:solidFill>
                  <a:schemeClr val="tx1"/>
                </a:solidFill>
                <a:latin typeface="Calibri" pitchFamily="34" charset="0"/>
              </a:defRPr>
            </a:lvl8pPr>
            <a:lvl9pPr marL="3960038" indent="-232943" fontAlgn="base">
              <a:spcBef>
                <a:spcPct val="0"/>
              </a:spcBef>
              <a:spcAft>
                <a:spcPct val="0"/>
              </a:spcAft>
              <a:defRPr>
                <a:solidFill>
                  <a:schemeClr val="tx1"/>
                </a:solidFill>
                <a:latin typeface="Calibri" pitchFamily="34" charset="0"/>
              </a:defRPr>
            </a:lvl9pPr>
          </a:lstStyle>
          <a:p>
            <a:fld id="{46D11621-05CC-4999-9F9F-847E844BC75D}" type="slidenum">
              <a:rPr lang="en-US"/>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Byrne, J. H.  (ed.), </a:t>
            </a:r>
            <a:r>
              <a:rPr lang="en-US" i="1" smtClean="0"/>
              <a:t>Neuroscience Online: An Electronic Textbook for the Neurosciences</a:t>
            </a:r>
            <a:br>
              <a:rPr lang="en-US" i="1" smtClean="0"/>
            </a:br>
            <a:r>
              <a:rPr lang="en-US" smtClean="0">
                <a:hlinkClick r:id="rId3"/>
              </a:rPr>
              <a:t>http://nba.uth.tmc.edu/neuroscience/</a:t>
            </a:r>
            <a:r>
              <a:rPr lang="en-US" smtClean="0"/>
              <a:t> </a:t>
            </a:r>
            <a:br>
              <a:rPr lang="en-US" smtClean="0"/>
            </a:br>
            <a:r>
              <a:rPr lang="en-US" smtClean="0"/>
              <a:t>Department of Neurobiology and Anatomy, The University of Texas Medical School at Houston (UTHealth)</a:t>
            </a:r>
            <a:br>
              <a:rPr lang="en-US" smtClean="0"/>
            </a:br>
            <a:r>
              <a:rPr lang="en-US" smtClean="0"/>
              <a:t>© 1997, all rights reserved</a:t>
            </a:r>
          </a:p>
          <a:p>
            <a:pPr>
              <a:spcBef>
                <a:spcPct val="0"/>
              </a:spcBef>
            </a:pPr>
            <a:endParaRPr lang="en-US"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57066" indent="-291179">
              <a:defRPr>
                <a:solidFill>
                  <a:schemeClr val="tx1"/>
                </a:solidFill>
                <a:latin typeface="Calibri" pitchFamily="34" charset="0"/>
              </a:defRPr>
            </a:lvl2pPr>
            <a:lvl3pPr marL="1164717" indent="-232943">
              <a:defRPr>
                <a:solidFill>
                  <a:schemeClr val="tx1"/>
                </a:solidFill>
                <a:latin typeface="Calibri" pitchFamily="34" charset="0"/>
              </a:defRPr>
            </a:lvl3pPr>
            <a:lvl4pPr marL="1630604" indent="-232943">
              <a:defRPr>
                <a:solidFill>
                  <a:schemeClr val="tx1"/>
                </a:solidFill>
                <a:latin typeface="Calibri" pitchFamily="34" charset="0"/>
              </a:defRPr>
            </a:lvl4pPr>
            <a:lvl5pPr marL="2096491" indent="-232943">
              <a:defRPr>
                <a:solidFill>
                  <a:schemeClr val="tx1"/>
                </a:solidFill>
                <a:latin typeface="Calibri" pitchFamily="34" charset="0"/>
              </a:defRPr>
            </a:lvl5pPr>
            <a:lvl6pPr marL="2562377" indent="-232943" fontAlgn="base">
              <a:spcBef>
                <a:spcPct val="0"/>
              </a:spcBef>
              <a:spcAft>
                <a:spcPct val="0"/>
              </a:spcAft>
              <a:defRPr>
                <a:solidFill>
                  <a:schemeClr val="tx1"/>
                </a:solidFill>
                <a:latin typeface="Calibri" pitchFamily="34" charset="0"/>
              </a:defRPr>
            </a:lvl6pPr>
            <a:lvl7pPr marL="3028264" indent="-232943" fontAlgn="base">
              <a:spcBef>
                <a:spcPct val="0"/>
              </a:spcBef>
              <a:spcAft>
                <a:spcPct val="0"/>
              </a:spcAft>
              <a:defRPr>
                <a:solidFill>
                  <a:schemeClr val="tx1"/>
                </a:solidFill>
                <a:latin typeface="Calibri" pitchFamily="34" charset="0"/>
              </a:defRPr>
            </a:lvl7pPr>
            <a:lvl8pPr marL="3494151" indent="-232943" fontAlgn="base">
              <a:spcBef>
                <a:spcPct val="0"/>
              </a:spcBef>
              <a:spcAft>
                <a:spcPct val="0"/>
              </a:spcAft>
              <a:defRPr>
                <a:solidFill>
                  <a:schemeClr val="tx1"/>
                </a:solidFill>
                <a:latin typeface="Calibri" pitchFamily="34" charset="0"/>
              </a:defRPr>
            </a:lvl8pPr>
            <a:lvl9pPr marL="3960038" indent="-232943" fontAlgn="base">
              <a:spcBef>
                <a:spcPct val="0"/>
              </a:spcBef>
              <a:spcAft>
                <a:spcPct val="0"/>
              </a:spcAft>
              <a:defRPr>
                <a:solidFill>
                  <a:schemeClr val="tx1"/>
                </a:solidFill>
                <a:latin typeface="Calibri" pitchFamily="34" charset="0"/>
              </a:defRPr>
            </a:lvl9pPr>
          </a:lstStyle>
          <a:p>
            <a:fld id="{46D11621-05CC-4999-9F9F-847E844BC75D}" type="slidenum">
              <a:rPr lang="en-US"/>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There is </a:t>
            </a:r>
            <a:r>
              <a:rPr lang="en-US" dirty="0" err="1" smtClean="0"/>
              <a:t>hyperreflexia</a:t>
            </a:r>
            <a:r>
              <a:rPr lang="en-US" dirty="0" smtClean="0"/>
              <a:t> of the right knee jerk (3+) with a right sided crossed adductor response (the crossed adductor contraction occurred because of the increased right leg tone which resulted in reflex contraction of the adductor magnus with the very slight stretch of this muscle caused by tapping the opposite knee). There is also </a:t>
            </a:r>
            <a:r>
              <a:rPr lang="en-US" dirty="0" err="1" smtClean="0"/>
              <a:t>hyperreflexia</a:t>
            </a:r>
            <a:r>
              <a:rPr lang="en-US" dirty="0" smtClean="0"/>
              <a:t> with clonus (4+ DTR) of the right ankle. The second patient demonstrates a 4+ ankle jerk on the left with sustained clonus. </a:t>
            </a:r>
            <a:br>
              <a:rPr lang="en-US" dirty="0" smtClean="0"/>
            </a:br>
            <a:r>
              <a:rPr lang="en-US" dirty="0" err="1" smtClean="0"/>
              <a:t>Hyperreflexia</a:t>
            </a:r>
            <a:r>
              <a:rPr lang="en-US" dirty="0" smtClean="0"/>
              <a:t> is one of the signs of the UMN syndrome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12</a:t>
            </a:fld>
            <a:endParaRPr lang="en-US"/>
          </a:p>
        </p:txBody>
      </p:sp>
    </p:spTree>
    <p:extLst>
      <p:ext uri="{BB962C8B-B14F-4D97-AF65-F5344CB8AC3E}">
        <p14:creationId xmlns:p14="http://schemas.microsoft.com/office/powerpoint/2010/main" val="569133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Principles of Neuroscience. </a:t>
            </a:r>
            <a:r>
              <a:rPr lang="en-US" dirty="0" smtClean="0"/>
              <a:t>Eric </a:t>
            </a:r>
            <a:r>
              <a:rPr lang="en-US" dirty="0" err="1" smtClean="0"/>
              <a:t>Kanel</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Chapter 36 </a:t>
            </a:r>
            <a:r>
              <a:rPr lang="en-US" sz="1200" b="1" i="0" u="none" strike="noStrike" kern="1200" baseline="0" dirty="0" smtClean="0">
                <a:solidFill>
                  <a:schemeClr val="tx1"/>
                </a:solidFill>
                <a:latin typeface="+mn-lt"/>
                <a:ea typeface="+mn-ea"/>
                <a:cs typeface="+mn-cs"/>
              </a:rPr>
              <a:t>Spinal Reflexes by </a:t>
            </a:r>
            <a:r>
              <a:rPr lang="en-US" sz="1200" b="1" i="0" u="none" strike="noStrike" kern="1200" baseline="0" dirty="0" err="1" smtClean="0">
                <a:solidFill>
                  <a:schemeClr val="tx1"/>
                </a:solidFill>
                <a:latin typeface="+mn-lt"/>
                <a:ea typeface="+mn-ea"/>
                <a:cs typeface="+mn-cs"/>
              </a:rPr>
              <a:t>Keir</a:t>
            </a:r>
            <a:r>
              <a:rPr lang="en-US" sz="1200" b="1" i="0" u="none" strike="noStrike" kern="1200" baseline="0" dirty="0" smtClean="0">
                <a:solidFill>
                  <a:schemeClr val="tx1"/>
                </a:solidFill>
                <a:latin typeface="+mn-lt"/>
                <a:ea typeface="+mn-ea"/>
                <a:cs typeface="+mn-cs"/>
              </a:rPr>
              <a:t> Pearson and James Gordon</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a:t>
            </a:r>
          </a:p>
          <a:p>
            <a:r>
              <a:rPr lang="en-US" sz="1200" b="1" i="0" u="none" strike="noStrike" kern="1200" baseline="0" dirty="0" smtClean="0">
                <a:solidFill>
                  <a:schemeClr val="tx1"/>
                </a:solidFill>
                <a:latin typeface="+mn-lt"/>
                <a:ea typeface="+mn-ea"/>
                <a:cs typeface="+mn-cs"/>
              </a:rPr>
              <a:t>Figure 36-1 Reflex responses are often complex and can change depending on the task.</a:t>
            </a:r>
            <a:r>
              <a:rPr lang="en-US" sz="1200" b="0" i="0" u="none" strike="noStrike" kern="1200" baseline="0" dirty="0" smtClean="0">
                <a:solidFill>
                  <a:schemeClr val="tx1"/>
                </a:solidFill>
                <a:latin typeface="+mn-lt"/>
                <a:ea typeface="+mn-ea"/>
                <a:cs typeface="+mn-cs"/>
              </a:rPr>
              <a:t>	</a:t>
            </a:r>
          </a:p>
          <a:p>
            <a:r>
              <a:rPr lang="en-US" sz="1200" b="1" i="0" u="none" strike="noStrike" kern="1200" baseline="0" dirty="0" smtClean="0">
                <a:solidFill>
                  <a:schemeClr val="tx1"/>
                </a:solidFill>
                <a:latin typeface="+mn-lt"/>
                <a:ea typeface="+mn-ea"/>
                <a:cs typeface="+mn-cs"/>
              </a:rPr>
              <a:t>A. </a:t>
            </a:r>
            <a:r>
              <a:rPr lang="en-US" sz="1200" b="0" i="0" u="none" strike="noStrike" kern="1200" baseline="0" dirty="0" smtClean="0">
                <a:solidFill>
                  <a:schemeClr val="tx1"/>
                </a:solidFill>
                <a:latin typeface="+mn-lt"/>
                <a:ea typeface="+mn-ea"/>
                <a:cs typeface="+mn-cs"/>
              </a:rPr>
              <a:t>Perturbation of one arm causes an excitatory reflex response in the contralateral elbow extensor muscle when the contralateral limb is used to prevent the body from moving forward, but the same stimulus produces an inhibitory response in the muscle (reduced EMG) when the contralateral hand holds a filled cup. (Adapted from Marsden et al. 1981.)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First, transmission in reflex pathways is set according to the motor task. The state of the reflex pathways for any task is referred to as </a:t>
            </a:r>
            <a:r>
              <a:rPr lang="en-US" sz="1200" b="0" i="1" u="none" strike="noStrike" kern="1200" baseline="0" dirty="0" smtClean="0">
                <a:solidFill>
                  <a:schemeClr val="tx1"/>
                </a:solidFill>
                <a:latin typeface="+mn-lt"/>
                <a:ea typeface="+mn-ea"/>
                <a:cs typeface="+mn-cs"/>
              </a:rPr>
              <a:t>functional set. </a:t>
            </a:r>
            <a:r>
              <a:rPr lang="en-US" sz="1200" b="0" i="0" u="none" strike="noStrike" kern="1200" baseline="0" dirty="0" smtClean="0">
                <a:solidFill>
                  <a:schemeClr val="tx1"/>
                </a:solidFill>
                <a:latin typeface="+mn-lt"/>
                <a:ea typeface="+mn-ea"/>
                <a:cs typeface="+mn-cs"/>
              </a:rPr>
              <a:t>Exactly how functional set is established for most motor tasks is largely unknown (the unraveling of the underlying mechanisms constitutes one of the challenging and exciting areas of contemporary research on motor systems). Second, sensory input from a localized source generally produces reflex responses in many muscles, some of which may be distant from the stimulus. These multiple responses are coordinated to achieve an intended goal. Third, supraspinal centers play an important role in modulating and adapting spinal reflexes, even to the extent of reversing movements when appropriate.</a:t>
            </a:r>
          </a:p>
          <a:p>
            <a:r>
              <a:rPr lang="en-US" sz="1200" b="0" i="0" u="none" strike="noStrike" kern="1200" baseline="0" dirty="0" smtClean="0">
                <a:solidFill>
                  <a:schemeClr val="tx1"/>
                </a:solidFill>
                <a:latin typeface="+mn-lt"/>
                <a:ea typeface="+mn-ea"/>
                <a:cs typeface="+mn-cs"/>
              </a:rPr>
              <a:t> </a:t>
            </a: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 good example of the adaptability of reflexes is seen when the muscles of the wrist of one arm are stretched while a subject is kneeling or standing. The muscles that are stretched contract, but muscles in other limbs also contract to prevent a loss of balance. Interestingly, the reflex response of the elbow extensor of the </a:t>
            </a:r>
            <a:r>
              <a:rPr lang="en-US" sz="1200" b="0" i="1" u="none" strike="noStrike" kern="1200" baseline="0" dirty="0" smtClean="0">
                <a:solidFill>
                  <a:schemeClr val="tx1"/>
                </a:solidFill>
                <a:latin typeface="+mn-lt"/>
                <a:ea typeface="+mn-ea"/>
                <a:cs typeface="+mn-cs"/>
              </a:rPr>
              <a:t>opposite </a:t>
            </a:r>
            <a:r>
              <a:rPr lang="en-US" sz="1200" b="0" i="0" u="none" strike="noStrike" kern="1200" baseline="0" dirty="0" smtClean="0">
                <a:solidFill>
                  <a:schemeClr val="tx1"/>
                </a:solidFill>
                <a:latin typeface="+mn-lt"/>
                <a:ea typeface="+mn-ea"/>
                <a:cs typeface="+mn-cs"/>
              </a:rPr>
              <a:t>arm depends on the task being performed by that arm. If the arm is used to stabilize the body (by holding the edge of a table), a large excitatory response is evoked in the elbow extensor muscles to resist the forward sway of the body. If the arm is holding an unsteady object, such as a cup of tea, a reflex inhibition of the elbow extensors prevents movement of the cup (Figure 36-1A).</a:t>
            </a:r>
            <a:endParaRPr lang="en-US" dirty="0"/>
          </a:p>
        </p:txBody>
      </p:sp>
      <p:sp>
        <p:nvSpPr>
          <p:cNvPr id="4" name="Slide Number Placeholder 3"/>
          <p:cNvSpPr>
            <a:spLocks noGrp="1"/>
          </p:cNvSpPr>
          <p:nvPr>
            <p:ph type="sldNum" sz="quarter" idx="10"/>
          </p:nvPr>
        </p:nvSpPr>
        <p:spPr/>
        <p:txBody>
          <a:bodyPr/>
          <a:lstStyle/>
          <a:p>
            <a:fld id="{CAB6AE7E-7D92-4B5A-8B7C-F2CCDD8893BD}" type="slidenum">
              <a:rPr lang="en-US" smtClean="0"/>
              <a:t>13</a:t>
            </a:fld>
            <a:endParaRPr lang="en-US"/>
          </a:p>
        </p:txBody>
      </p:sp>
    </p:spTree>
    <p:extLst>
      <p:ext uri="{BB962C8B-B14F-4D97-AF65-F5344CB8AC3E}">
        <p14:creationId xmlns:p14="http://schemas.microsoft.com/office/powerpoint/2010/main" val="474076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defRPr sz="4400" baseline="0">
                <a:solidFill>
                  <a:schemeClr val="tx1"/>
                </a:solidFill>
                <a:latin typeface="+mj-lt"/>
                <a:cs typeface="Arial"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3400">
                <a:solidFill>
                  <a:schemeClr val="tx1"/>
                </a:solidFill>
                <a:latin typeface="+mj-lt"/>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A059EDD5-2E04-45D2-A0EB-75F652EA1D33}" type="datetimeFigureOut">
              <a:rPr lang="en-US" smtClean="0"/>
              <a:t>1/10/2012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BAA62C-D046-4C5B-B9F6-5CCF7E640EDC}" type="slidenum">
              <a:rPr lang="en-US" smtClean="0"/>
              <a:t>‹#›</a:t>
            </a:fld>
            <a:endParaRPr lang="en-US"/>
          </a:p>
        </p:txBody>
      </p:sp>
    </p:spTree>
    <p:extLst>
      <p:ext uri="{BB962C8B-B14F-4D97-AF65-F5344CB8AC3E}">
        <p14:creationId xmlns:p14="http://schemas.microsoft.com/office/powerpoint/2010/main" val="25411674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59EDD5-2E04-45D2-A0EB-75F652EA1D33}" type="datetimeFigureOut">
              <a:rPr lang="en-US" smtClean="0"/>
              <a:t>1/10/2012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BAA62C-D046-4C5B-B9F6-5CCF7E640EDC}" type="slidenum">
              <a:rPr lang="en-US" smtClean="0"/>
              <a:t>‹#›</a:t>
            </a:fld>
            <a:endParaRPr lang="en-US"/>
          </a:p>
        </p:txBody>
      </p:sp>
    </p:spTree>
    <p:extLst>
      <p:ext uri="{BB962C8B-B14F-4D97-AF65-F5344CB8AC3E}">
        <p14:creationId xmlns:p14="http://schemas.microsoft.com/office/powerpoint/2010/main" val="380360081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59EDD5-2E04-45D2-A0EB-75F652EA1D33}" type="datetimeFigureOut">
              <a:rPr lang="en-US" smtClean="0"/>
              <a:t>1/10/2012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BAA62C-D046-4C5B-B9F6-5CCF7E640EDC}" type="slidenum">
              <a:rPr lang="en-US" smtClean="0"/>
              <a:t>‹#›</a:t>
            </a:fld>
            <a:endParaRPr lang="en-US"/>
          </a:p>
        </p:txBody>
      </p:sp>
    </p:spTree>
    <p:extLst>
      <p:ext uri="{BB962C8B-B14F-4D97-AF65-F5344CB8AC3E}">
        <p14:creationId xmlns:p14="http://schemas.microsoft.com/office/powerpoint/2010/main" val="3025582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A059EDD5-2E04-45D2-A0EB-75F652EA1D33}" type="datetimeFigureOut">
              <a:rPr lang="en-US" smtClean="0"/>
              <a:t>1/10/2012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BAA62C-D046-4C5B-B9F6-5CCF7E640EDC}" type="slidenum">
              <a:rPr lang="en-US" smtClean="0"/>
              <a:t>‹#›</a:t>
            </a:fld>
            <a:endParaRPr lang="en-US"/>
          </a:p>
        </p:txBody>
      </p:sp>
    </p:spTree>
    <p:extLst>
      <p:ext uri="{BB962C8B-B14F-4D97-AF65-F5344CB8AC3E}">
        <p14:creationId xmlns:p14="http://schemas.microsoft.com/office/powerpoint/2010/main" val="5237916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59EDD5-2E04-45D2-A0EB-75F652EA1D33}" type="datetimeFigureOut">
              <a:rPr lang="en-US" smtClean="0"/>
              <a:t>1/10/2012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BAA62C-D046-4C5B-B9F6-5CCF7E640EDC}" type="slidenum">
              <a:rPr lang="en-US" smtClean="0"/>
              <a:t>‹#›</a:t>
            </a:fld>
            <a:endParaRPr lang="en-US"/>
          </a:p>
        </p:txBody>
      </p:sp>
    </p:spTree>
    <p:extLst>
      <p:ext uri="{BB962C8B-B14F-4D97-AF65-F5344CB8AC3E}">
        <p14:creationId xmlns:p14="http://schemas.microsoft.com/office/powerpoint/2010/main" val="35714119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A059EDD5-2E04-45D2-A0EB-75F652EA1D33}" type="datetimeFigureOut">
              <a:rPr lang="en-US" smtClean="0"/>
              <a:t>1/10/2012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BAA62C-D046-4C5B-B9F6-5CCF7E640EDC}" type="slidenum">
              <a:rPr lang="en-US" smtClean="0"/>
              <a:t>‹#›</a:t>
            </a:fld>
            <a:endParaRPr lang="en-US"/>
          </a:p>
        </p:txBody>
      </p:sp>
    </p:spTree>
    <p:extLst>
      <p:ext uri="{BB962C8B-B14F-4D97-AF65-F5344CB8AC3E}">
        <p14:creationId xmlns:p14="http://schemas.microsoft.com/office/powerpoint/2010/main" val="292195562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baseline="0">
                <a:solidFill>
                  <a:srgbClr val="0070C0"/>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3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spcBef>
                <a:spcPts val="0"/>
              </a:spcBef>
              <a:defRPr sz="3400"/>
            </a:lvl1pPr>
            <a:lvl2pPr>
              <a:spcBef>
                <a:spcPts val="0"/>
              </a:spcBef>
              <a:defRPr sz="3000"/>
            </a:lvl2pPr>
            <a:lvl3pPr>
              <a:spcBef>
                <a:spcPts val="0"/>
              </a:spcBef>
              <a:defRPr sz="3000"/>
            </a:lvl3pPr>
            <a:lvl4pPr>
              <a:spcBef>
                <a:spcPts val="0"/>
              </a:spcBef>
              <a:defRPr sz="3000"/>
            </a:lvl4pPr>
            <a:lvl5pPr>
              <a:spcBef>
                <a:spcPts val="0"/>
              </a:spcBef>
              <a:defRPr sz="3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3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spcBef>
                <a:spcPts val="0"/>
              </a:spcBef>
              <a:defRPr sz="3400"/>
            </a:lvl1pPr>
            <a:lvl2pPr>
              <a:spcBef>
                <a:spcPts val="0"/>
              </a:spcBef>
              <a:defRPr sz="3000"/>
            </a:lvl2pPr>
            <a:lvl3pPr>
              <a:spcBef>
                <a:spcPts val="0"/>
              </a:spcBef>
              <a:defRPr sz="3000"/>
            </a:lvl3pPr>
            <a:lvl4pPr>
              <a:spcBef>
                <a:spcPts val="0"/>
              </a:spcBef>
              <a:defRPr sz="3000"/>
            </a:lvl4pPr>
            <a:lvl5pPr>
              <a:spcBef>
                <a:spcPts val="0"/>
              </a:spcBef>
              <a:defRPr sz="3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A059EDD5-2E04-45D2-A0EB-75F652EA1D33}" type="datetimeFigureOut">
              <a:rPr lang="en-US" smtClean="0"/>
              <a:t>1/10/2012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BAA62C-D046-4C5B-B9F6-5CCF7E640EDC}" type="slidenum">
              <a:rPr lang="en-US" smtClean="0"/>
              <a:t>‹#›</a:t>
            </a:fld>
            <a:endParaRPr lang="en-US"/>
          </a:p>
        </p:txBody>
      </p:sp>
    </p:spTree>
    <p:extLst>
      <p:ext uri="{BB962C8B-B14F-4D97-AF65-F5344CB8AC3E}">
        <p14:creationId xmlns:p14="http://schemas.microsoft.com/office/powerpoint/2010/main" val="158473912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A059EDD5-2E04-45D2-A0EB-75F652EA1D33}" type="datetimeFigureOut">
              <a:rPr lang="en-US" smtClean="0"/>
              <a:t>1/10/2012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BAA62C-D046-4C5B-B9F6-5CCF7E640EDC}" type="slidenum">
              <a:rPr lang="en-US" smtClean="0"/>
              <a:t>‹#›</a:t>
            </a:fld>
            <a:endParaRPr lang="en-US"/>
          </a:p>
        </p:txBody>
      </p:sp>
    </p:spTree>
    <p:extLst>
      <p:ext uri="{BB962C8B-B14F-4D97-AF65-F5344CB8AC3E}">
        <p14:creationId xmlns:p14="http://schemas.microsoft.com/office/powerpoint/2010/main" val="9966337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59EDD5-2E04-45D2-A0EB-75F652EA1D33}" type="datetimeFigureOut">
              <a:rPr lang="en-US" smtClean="0"/>
              <a:t>1/10/2012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BAA62C-D046-4C5B-B9F6-5CCF7E640EDC}" type="slidenum">
              <a:rPr lang="en-US" smtClean="0"/>
              <a:t>‹#›</a:t>
            </a:fld>
            <a:endParaRPr lang="en-US"/>
          </a:p>
        </p:txBody>
      </p:sp>
    </p:spTree>
    <p:extLst>
      <p:ext uri="{BB962C8B-B14F-4D97-AF65-F5344CB8AC3E}">
        <p14:creationId xmlns:p14="http://schemas.microsoft.com/office/powerpoint/2010/main" val="396888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59EDD5-2E04-45D2-A0EB-75F652EA1D33}" type="datetimeFigureOut">
              <a:rPr lang="en-US" smtClean="0"/>
              <a:t>1/10/2012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BAA62C-D046-4C5B-B9F6-5CCF7E640EDC}" type="slidenum">
              <a:rPr lang="en-US" smtClean="0"/>
              <a:t>‹#›</a:t>
            </a:fld>
            <a:endParaRPr lang="en-US"/>
          </a:p>
        </p:txBody>
      </p:sp>
    </p:spTree>
    <p:extLst>
      <p:ext uri="{BB962C8B-B14F-4D97-AF65-F5344CB8AC3E}">
        <p14:creationId xmlns:p14="http://schemas.microsoft.com/office/powerpoint/2010/main" val="14674751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59EDD5-2E04-45D2-A0EB-75F652EA1D33}" type="datetimeFigureOut">
              <a:rPr lang="en-US" smtClean="0"/>
              <a:t>1/10/2012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BAA62C-D046-4C5B-B9F6-5CCF7E640EDC}" type="slidenum">
              <a:rPr lang="en-US" smtClean="0"/>
              <a:t>‹#›</a:t>
            </a:fld>
            <a:endParaRPr lang="en-US"/>
          </a:p>
        </p:txBody>
      </p:sp>
    </p:spTree>
    <p:extLst>
      <p:ext uri="{BB962C8B-B14F-4D97-AF65-F5344CB8AC3E}">
        <p14:creationId xmlns:p14="http://schemas.microsoft.com/office/powerpoint/2010/main" val="204678335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59EDD5-2E04-45D2-A0EB-75F652EA1D33}" type="datetimeFigureOut">
              <a:rPr lang="en-US" smtClean="0"/>
              <a:t>1/10/2012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BAA62C-D046-4C5B-B9F6-5CCF7E640EDC}" type="slidenum">
              <a:rPr lang="en-US" smtClean="0"/>
              <a:t>‹#›</a:t>
            </a:fld>
            <a:endParaRPr lang="en-US"/>
          </a:p>
        </p:txBody>
      </p:sp>
    </p:spTree>
    <p:extLst>
      <p:ext uri="{BB962C8B-B14F-4D97-AF65-F5344CB8AC3E}">
        <p14:creationId xmlns:p14="http://schemas.microsoft.com/office/powerpoint/2010/main" val="3166695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b="1" kern="1200" baseline="0">
          <a:solidFill>
            <a:srgbClr val="0070C0"/>
          </a:solidFill>
          <a:latin typeface="+mj-lt"/>
          <a:ea typeface="+mj-ea"/>
          <a:cs typeface="Arial" pitchFamily="34" charset="0"/>
        </a:defRPr>
      </a:lvl1pPr>
    </p:titleStyle>
    <p:bodyStyle>
      <a:lvl1pPr marL="342900" indent="-342900" algn="l" defTabSz="914400" rtl="0" eaLnBrk="1" latinLnBrk="0" hangingPunct="1">
        <a:lnSpc>
          <a:spcPct val="90000"/>
        </a:lnSpc>
        <a:spcBef>
          <a:spcPts val="1200"/>
        </a:spcBef>
        <a:buFont typeface="Arial" pitchFamily="34" charset="0"/>
        <a:buChar char="•"/>
        <a:defRPr sz="3400" kern="1200">
          <a:solidFill>
            <a:schemeClr val="tx1"/>
          </a:solidFill>
          <a:latin typeface="+mn-lt"/>
          <a:ea typeface="+mn-ea"/>
          <a:cs typeface="Arial" pitchFamily="34" charset="0"/>
        </a:defRPr>
      </a:lvl1pPr>
      <a:lvl2pPr marL="742950" indent="-285750" algn="l" defTabSz="914400" rtl="0" eaLnBrk="1" latinLnBrk="0" hangingPunct="1">
        <a:lnSpc>
          <a:spcPct val="90000"/>
        </a:lnSpc>
        <a:spcBef>
          <a:spcPts val="0"/>
        </a:spcBef>
        <a:buFont typeface="Arial" pitchFamily="34" charset="0"/>
        <a:buChar char="–"/>
        <a:defRPr sz="3000" kern="1200">
          <a:solidFill>
            <a:schemeClr val="tx1"/>
          </a:solidFill>
          <a:latin typeface="+mn-lt"/>
          <a:ea typeface="+mn-ea"/>
          <a:cs typeface="Arial" pitchFamily="34" charset="0"/>
        </a:defRPr>
      </a:lvl2pPr>
      <a:lvl3pPr marL="1143000" indent="-228600" algn="l" defTabSz="914400" rtl="0" eaLnBrk="1" latinLnBrk="0" hangingPunct="1">
        <a:lnSpc>
          <a:spcPct val="90000"/>
        </a:lnSpc>
        <a:spcBef>
          <a:spcPts val="0"/>
        </a:spcBef>
        <a:buFont typeface="Arial" pitchFamily="34" charset="0"/>
        <a:buChar char="•"/>
        <a:defRPr sz="3000" kern="1200">
          <a:solidFill>
            <a:schemeClr val="tx1"/>
          </a:solidFill>
          <a:latin typeface="+mn-lt"/>
          <a:ea typeface="+mn-ea"/>
          <a:cs typeface="Arial" pitchFamily="34" charset="0"/>
        </a:defRPr>
      </a:lvl3pPr>
      <a:lvl4pPr marL="1600200" indent="-228600" algn="l" defTabSz="914400" rtl="0" eaLnBrk="1" latinLnBrk="0" hangingPunct="1">
        <a:lnSpc>
          <a:spcPct val="90000"/>
        </a:lnSpc>
        <a:spcBef>
          <a:spcPts val="0"/>
        </a:spcBef>
        <a:buFont typeface="Arial" pitchFamily="34" charset="0"/>
        <a:buChar char="–"/>
        <a:defRPr sz="3000" kern="1200">
          <a:solidFill>
            <a:schemeClr val="tx1"/>
          </a:solidFill>
          <a:latin typeface="+mn-lt"/>
          <a:ea typeface="+mn-ea"/>
          <a:cs typeface="Arial" pitchFamily="34" charset="0"/>
        </a:defRPr>
      </a:lvl4pPr>
      <a:lvl5pPr marL="2057400" indent="-228600" algn="l" defTabSz="914400" rtl="0" eaLnBrk="1" latinLnBrk="0" hangingPunct="1">
        <a:lnSpc>
          <a:spcPct val="90000"/>
        </a:lnSpc>
        <a:spcBef>
          <a:spcPts val="0"/>
        </a:spcBef>
        <a:buFont typeface="Arial" pitchFamily="34" charset="0"/>
        <a:buChar char="»"/>
        <a:defRPr sz="3000" kern="120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4.xml"/><Relationship Id="rId1" Type="http://schemas.openxmlformats.org/officeDocument/2006/relationships/tags" Target="../tags/tag3.xml"/><Relationship Id="rId4" Type="http://schemas.openxmlformats.org/officeDocument/2006/relationships/hyperlink" Target="http://nba.uth.tmc.edu/neuroscience/s3/chapter02.html"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4.xml"/><Relationship Id="rId5" Type="http://schemas.openxmlformats.org/officeDocument/2006/relationships/hyperlink" Target="http://library.med.utah.edu/neurologicexam/html/motor_abnormal.html" TargetMode="Externa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www.jneurosci.org/content/29/42/13255.full.pdf+html"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5.xml"/><Relationship Id="rId5" Type="http://schemas.openxmlformats.org/officeDocument/2006/relationships/hyperlink" Target="http://nba.uth.tmc.edu/neuroscience/s3/chapter02.html" TargetMode="Externa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hyperlink" Target="http://nba.uth.tmc.edu/neuroscience/s3/chapter02.html" TargetMode="Externa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7.xml"/><Relationship Id="rId5" Type="http://schemas.openxmlformats.org/officeDocument/2006/relationships/hyperlink" Target="http://nba.uth.tmc.edu/neuroscience/s3/chapter02.html" TargetMode="Externa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hyperlink" Target="http://neuroexam.com/neuroexam/content.php?p=32" TargetMode="External"/><Relationship Id="rId5" Type="http://schemas.openxmlformats.org/officeDocument/2006/relationships/hyperlink" Target="http://neuroexam.com/neuroexam/content.php?p=33" TargetMode="Externa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ov"/><Relationship Id="rId1" Type="http://schemas.microsoft.com/office/2007/relationships/media" Target="../media/media2.mov"/><Relationship Id="rId5" Type="http://schemas.openxmlformats.org/officeDocument/2006/relationships/image" Target="../media/image20.png"/><Relationship Id="rId4"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24.wmf"/><Relationship Id="rId5" Type="http://schemas.openxmlformats.org/officeDocument/2006/relationships/image" Target="../media/image23.wmf"/><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4.wmf"/><Relationship Id="rId5" Type="http://schemas.openxmlformats.org/officeDocument/2006/relationships/image" Target="../media/image26.png"/><Relationship Id="rId4" Type="http://schemas.openxmlformats.org/officeDocument/2006/relationships/image" Target="../media/image23.wmf"/></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12.xml"/><Relationship Id="rId5" Type="http://schemas.openxmlformats.org/officeDocument/2006/relationships/hyperlink" Target="http://neuroscience.uth.tmc.edu/s3/chapter03.html" TargetMode="Externa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13.xml"/><Relationship Id="rId5" Type="http://schemas.openxmlformats.org/officeDocument/2006/relationships/image" Target="../media/image31.png"/><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4.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15.xml"/><Relationship Id="rId5" Type="http://schemas.openxmlformats.org/officeDocument/2006/relationships/hyperlink" Target="http://neuroscience.uth.tmc.edu/s3/chapter03.html" TargetMode="External"/><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hyperlink" Target="http://neuroscience.uth.tmc.edu/s3/chapter03.htm" TargetMode="External"/><Relationship Id="rId4" Type="http://schemas.openxmlformats.org/officeDocument/2006/relationships/hyperlink" Target="http://neuroscience.uth.tmc.edu/s3/chapter03.html"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www.pbs.org/wnet/humanspark/video/web-exclusive-video-mirror-neurons/404/" TargetMode="External"/><Relationship Id="rId2" Type="http://schemas.openxmlformats.org/officeDocument/2006/relationships/hyperlink" Target="http://www.pbs.org/wgbh/nova/body/mirror-neurons.html"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hyperlink" Target="http://neuroscience.uth.tmc.edu/s3/chapter03.html"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hyperlink" Target="http://neuroscience.uth.tmc.edu/s3/chapter03.html" TargetMode="External"/><Relationship Id="rId2" Type="http://schemas.openxmlformats.org/officeDocument/2006/relationships/slideLayout" Target="../slideLayouts/slideLayout7.xml"/><Relationship Id="rId1" Type="http://schemas.openxmlformats.org/officeDocument/2006/relationships/tags" Target="../tags/tag19.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48.xml.rels><?xml version="1.0" encoding="UTF-8" standalone="yes"?>
<Relationships xmlns="http://schemas.openxmlformats.org/package/2006/relationships"><Relationship Id="rId3" Type="http://schemas.openxmlformats.org/officeDocument/2006/relationships/hyperlink" Target="http://library.med.utah.edu/neurologicexam/html/coordination_abnormal.html"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9.emf"/></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42.png"/></Relationships>
</file>

<file path=ppt/slides/_rels/slide57.xml.rels><?xml version="1.0" encoding="UTF-8" standalone="yes"?>
<Relationships xmlns="http://schemas.openxmlformats.org/package/2006/relationships"><Relationship Id="rId3" Type="http://schemas.openxmlformats.org/officeDocument/2006/relationships/hyperlink" Target="http://www.nytimes.com/2010/04/01/health/01parkinsons.html"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hyperlink" Target="http://nba.uth.tmc.edu/neuroscience/s3/chapter01.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nba.uth.tmc.edu/neuroscience/s3/chapter01.htm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nba.uth.tmc.edu/neuroscience/s3/chapter01.html"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2362199"/>
          </a:xfrm>
        </p:spPr>
        <p:txBody>
          <a:bodyPr>
            <a:normAutofit fontScale="90000"/>
          </a:bodyPr>
          <a:lstStyle/>
          <a:p>
            <a:r>
              <a:rPr lang="en-US" b="1" dirty="0" smtClean="0"/>
              <a:t>PTP 512</a:t>
            </a:r>
            <a:br>
              <a:rPr lang="en-US" b="1" dirty="0" smtClean="0"/>
            </a:br>
            <a:r>
              <a:rPr lang="en-US" sz="2200" b="1" dirty="0" smtClean="0"/>
              <a:t/>
            </a:r>
            <a:br>
              <a:rPr lang="en-US" sz="2200" b="1" dirty="0" smtClean="0"/>
            </a:br>
            <a:r>
              <a:rPr lang="en-US" b="1" dirty="0" smtClean="0"/>
              <a:t>Neuroscience in Physical Therapy</a:t>
            </a:r>
            <a:br>
              <a:rPr lang="en-US" b="1" dirty="0" smtClean="0"/>
            </a:br>
            <a:r>
              <a:rPr lang="en-US" dirty="0" smtClean="0"/>
              <a:t>Motor Control: Action System</a:t>
            </a:r>
            <a:r>
              <a:rPr lang="en-US" b="1" dirty="0" smtClean="0"/>
              <a:t/>
            </a:r>
            <a:br>
              <a:rPr lang="en-US" b="1" dirty="0" smtClean="0"/>
            </a:br>
            <a:endParaRPr lang="en-US" b="1" dirty="0"/>
          </a:p>
        </p:txBody>
      </p:sp>
      <p:sp>
        <p:nvSpPr>
          <p:cNvPr id="4" name="Subtitle 3"/>
          <p:cNvSpPr>
            <a:spLocks noGrp="1"/>
          </p:cNvSpPr>
          <p:nvPr>
            <p:ph type="subTitle" idx="1"/>
          </p:nvPr>
        </p:nvSpPr>
        <p:spPr>
          <a:xfrm>
            <a:off x="1371600" y="2971800"/>
            <a:ext cx="6400800" cy="2895600"/>
          </a:xfrm>
        </p:spPr>
        <p:txBody>
          <a:bodyPr>
            <a:normAutofit/>
          </a:bodyPr>
          <a:lstStyle/>
          <a:p>
            <a:r>
              <a:rPr lang="en-US" dirty="0" smtClean="0"/>
              <a:t>Min H. Huang, PT, PhD, NCS</a:t>
            </a:r>
          </a:p>
          <a:p>
            <a:r>
              <a:rPr lang="en-US" u="sng" dirty="0" smtClean="0"/>
              <a:t>Reading Assignments</a:t>
            </a:r>
          </a:p>
          <a:p>
            <a:r>
              <a:rPr lang="en-US" dirty="0" smtClean="0"/>
              <a:t>S </a:t>
            </a:r>
            <a:r>
              <a:rPr lang="en-US" dirty="0"/>
              <a:t>&amp; W: 478-480, 493-494, 69-74, 75-76, 76-77, 78-81</a:t>
            </a:r>
          </a:p>
          <a:p>
            <a:r>
              <a:rPr lang="en-US" dirty="0"/>
              <a:t>L-E: 187-189, 201-204, 221-222 </a:t>
            </a:r>
          </a:p>
        </p:txBody>
      </p:sp>
    </p:spTree>
    <p:custDataLst>
      <p:tags r:id="rId1"/>
    </p:custDataLst>
    <p:extLst>
      <p:ext uri="{BB962C8B-B14F-4D97-AF65-F5344CB8AC3E}">
        <p14:creationId xmlns:p14="http://schemas.microsoft.com/office/powerpoint/2010/main" val="11558479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tx1"/>
                </a:solidFill>
              </a:rPr>
              <a:t>Spinal region reflexes</a:t>
            </a:r>
            <a:endParaRPr lang="en-US" dirty="0">
              <a:solidFill>
                <a:schemeClr val="tx1"/>
              </a:solidFill>
            </a:endParaRPr>
          </a:p>
        </p:txBody>
      </p:sp>
    </p:spTree>
    <p:extLst>
      <p:ext uri="{BB962C8B-B14F-4D97-AF65-F5344CB8AC3E}">
        <p14:creationId xmlns:p14="http://schemas.microsoft.com/office/powerpoint/2010/main" val="2928226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3"/>
          <p:cNvSpPr>
            <a:spLocks noGrp="1"/>
          </p:cNvSpPr>
          <p:nvPr>
            <p:ph sz="half" idx="1"/>
          </p:nvPr>
        </p:nvSpPr>
        <p:spPr>
          <a:xfrm>
            <a:off x="457200" y="1295400"/>
            <a:ext cx="4495800" cy="4754563"/>
          </a:xfrm>
        </p:spPr>
        <p:txBody>
          <a:bodyPr>
            <a:noAutofit/>
          </a:bodyPr>
          <a:lstStyle/>
          <a:p>
            <a:pPr marL="0" indent="0">
              <a:buNone/>
            </a:pPr>
            <a:r>
              <a:rPr lang="en-US" sz="3400" dirty="0" smtClean="0"/>
              <a:t>Stimulus excites muscle spindle which sends signals via Ia afferents to </a:t>
            </a:r>
            <a:r>
              <a:rPr lang="el-GR" sz="3400" dirty="0" smtClean="0"/>
              <a:t>α</a:t>
            </a:r>
            <a:r>
              <a:rPr lang="en-US" sz="3400" dirty="0" smtClean="0"/>
              <a:t> motor neuron</a:t>
            </a:r>
          </a:p>
          <a:p>
            <a:pPr marL="228600" indent="-228600">
              <a:buFont typeface="Calibri" pitchFamily="34" charset="0"/>
              <a:buChar char="–"/>
            </a:pPr>
            <a:r>
              <a:rPr lang="en-US" sz="3000" dirty="0" smtClean="0"/>
              <a:t>Excitation of agonist</a:t>
            </a:r>
          </a:p>
          <a:p>
            <a:pPr marL="228600" indent="-228600">
              <a:buFont typeface="Calibri" pitchFamily="34" charset="0"/>
              <a:buChar char="–"/>
            </a:pPr>
            <a:r>
              <a:rPr lang="en-US" sz="3000" dirty="0" smtClean="0"/>
              <a:t>Excitation of synergist</a:t>
            </a:r>
          </a:p>
          <a:p>
            <a:pPr marL="228600" indent="-228600">
              <a:buFont typeface="Calibri" pitchFamily="34" charset="0"/>
              <a:buChar char="–"/>
            </a:pPr>
            <a:r>
              <a:rPr lang="en-US" sz="3000" dirty="0" smtClean="0"/>
              <a:t>Inhibition of antagonist (i.e. reciprocal inhibition or reciprocal innervation)</a:t>
            </a:r>
          </a:p>
          <a:p>
            <a:endParaRPr lang="en-US" sz="3000" dirty="0" smtClean="0"/>
          </a:p>
        </p:txBody>
      </p:sp>
      <p:pic>
        <p:nvPicPr>
          <p:cNvPr id="1024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8627" y="685800"/>
            <a:ext cx="3648173"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extBox 8"/>
          <p:cNvSpPr txBox="1">
            <a:spLocks noChangeArrowheads="1"/>
          </p:cNvSpPr>
          <p:nvPr/>
        </p:nvSpPr>
        <p:spPr bwMode="auto">
          <a:xfrm>
            <a:off x="6172200" y="6260068"/>
            <a:ext cx="2975811" cy="461665"/>
          </a:xfrm>
          <a:prstGeom prst="rect">
            <a:avLst/>
          </a:prstGeom>
          <a:noFill/>
          <a:ln>
            <a:noFill/>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dirty="0" err="1" smtClean="0">
                <a:latin typeface="+mj-lt"/>
                <a:cs typeface="Arial" pitchFamily="34" charset="0"/>
              </a:rPr>
              <a:t>Shunway</a:t>
            </a:r>
            <a:r>
              <a:rPr lang="en-US" sz="2400" dirty="0" smtClean="0">
                <a:latin typeface="+mj-lt"/>
                <a:cs typeface="Arial" pitchFamily="34" charset="0"/>
              </a:rPr>
              <a:t>-Cook, 2007</a:t>
            </a:r>
            <a:endParaRPr lang="en-US" sz="2400" dirty="0">
              <a:latin typeface="+mj-lt"/>
              <a:cs typeface="Arial" pitchFamily="34" charset="0"/>
            </a:endParaRPr>
          </a:p>
        </p:txBody>
      </p:sp>
      <p:sp>
        <p:nvSpPr>
          <p:cNvPr id="2" name="Title 1"/>
          <p:cNvSpPr>
            <a:spLocks noGrp="1"/>
          </p:cNvSpPr>
          <p:nvPr>
            <p:ph type="title"/>
          </p:nvPr>
        </p:nvSpPr>
        <p:spPr>
          <a:xfrm>
            <a:off x="457200" y="228600"/>
            <a:ext cx="5257800" cy="1143000"/>
          </a:xfrm>
        </p:spPr>
        <p:txBody>
          <a:bodyPr>
            <a:noAutofit/>
          </a:bodyPr>
          <a:lstStyle/>
          <a:p>
            <a:pPr algn="l">
              <a:defRPr/>
            </a:pPr>
            <a:r>
              <a:rPr lang="en-US" b="1" dirty="0" smtClean="0"/>
              <a:t>Stretch Reflex (DTR)</a:t>
            </a:r>
            <a:endParaRPr lang="en-US" b="1" dirty="0">
              <a:solidFill>
                <a:schemeClr val="accent1"/>
              </a:solidFill>
            </a:endParaRPr>
          </a:p>
        </p:txBody>
      </p:sp>
      <p:sp>
        <p:nvSpPr>
          <p:cNvPr id="8" name="TextBox 7"/>
          <p:cNvSpPr txBox="1"/>
          <p:nvPr/>
        </p:nvSpPr>
        <p:spPr>
          <a:xfrm>
            <a:off x="838200" y="6019800"/>
            <a:ext cx="3177476" cy="461665"/>
          </a:xfrm>
          <a:prstGeom prst="rect">
            <a:avLst/>
          </a:prstGeom>
          <a:noFill/>
        </p:spPr>
        <p:txBody>
          <a:bodyPr wrap="square" rtlCol="0">
            <a:spAutoFit/>
          </a:bodyPr>
          <a:lstStyle/>
          <a:p>
            <a:pPr marL="0" lvl="1"/>
            <a:r>
              <a:rPr lang="en-US" sz="2400" dirty="0" smtClean="0">
                <a:latin typeface="+mj-lt"/>
                <a:cs typeface="Arial" pitchFamily="34" charset="0"/>
              </a:rPr>
              <a:t>Click to </a:t>
            </a:r>
            <a:r>
              <a:rPr lang="en-US" sz="2400" dirty="0" smtClean="0">
                <a:latin typeface="+mj-lt"/>
                <a:cs typeface="Arial" pitchFamily="34" charset="0"/>
                <a:hlinkClick r:id="rId4"/>
              </a:rPr>
              <a:t>view animation</a:t>
            </a:r>
            <a:endParaRPr lang="en-US" sz="2400" dirty="0">
              <a:latin typeface="+mj-lt"/>
              <a:cs typeface="Arial" pitchFamily="34" charset="0"/>
            </a:endParaRPr>
          </a:p>
        </p:txBody>
      </p:sp>
    </p:spTree>
    <p:custDataLst>
      <p:tags r:id="rId1"/>
    </p:custDataLst>
    <p:extLst>
      <p:ext uri="{BB962C8B-B14F-4D97-AF65-F5344CB8AC3E}">
        <p14:creationId xmlns:p14="http://schemas.microsoft.com/office/powerpoint/2010/main" val="17231362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1143000"/>
            <a:ext cx="434859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1000" y="228600"/>
            <a:ext cx="4953000" cy="1143000"/>
          </a:xfrm>
        </p:spPr>
        <p:txBody>
          <a:bodyPr/>
          <a:lstStyle/>
          <a:p>
            <a:pPr algn="l"/>
            <a:r>
              <a:rPr lang="en-US" dirty="0" smtClean="0"/>
              <a:t>Stretch Reflex (DTR)</a:t>
            </a:r>
            <a:endParaRPr lang="en-US" dirty="0"/>
          </a:p>
        </p:txBody>
      </p:sp>
      <p:sp>
        <p:nvSpPr>
          <p:cNvPr id="11267" name="Content Placeholder 2"/>
          <p:cNvSpPr>
            <a:spLocks noGrp="1"/>
          </p:cNvSpPr>
          <p:nvPr>
            <p:ph sz="half" idx="1"/>
          </p:nvPr>
        </p:nvSpPr>
        <p:spPr>
          <a:xfrm>
            <a:off x="457200" y="1371600"/>
            <a:ext cx="4038600" cy="4678363"/>
          </a:xfrm>
        </p:spPr>
        <p:txBody>
          <a:bodyPr>
            <a:noAutofit/>
          </a:bodyPr>
          <a:lstStyle/>
          <a:p>
            <a:pPr marL="0" indent="0">
              <a:buNone/>
            </a:pPr>
            <a:r>
              <a:rPr lang="en-US" sz="3400" dirty="0" smtClean="0"/>
              <a:t>Muscle spindle information also goes to supraspinal regions via a </a:t>
            </a:r>
            <a:r>
              <a:rPr lang="en-US" sz="3400" dirty="0" smtClean="0">
                <a:solidFill>
                  <a:srgbClr val="FF0000"/>
                </a:solidFill>
              </a:rPr>
              <a:t>long-loop reflex </a:t>
            </a:r>
            <a:r>
              <a:rPr lang="en-US" sz="3400" dirty="0" smtClean="0"/>
              <a:t>pathway, i.e. </a:t>
            </a:r>
            <a:r>
              <a:rPr lang="en-US" sz="3400" dirty="0" smtClean="0">
                <a:solidFill>
                  <a:srgbClr val="FF0000"/>
                </a:solidFill>
              </a:rPr>
              <a:t>transcortical reflex</a:t>
            </a:r>
            <a:r>
              <a:rPr lang="en-US" sz="3400" dirty="0" smtClean="0"/>
              <a:t>, or </a:t>
            </a:r>
            <a:r>
              <a:rPr lang="en-US" sz="3400" dirty="0" smtClean="0">
                <a:solidFill>
                  <a:srgbClr val="FF0000"/>
                </a:solidFill>
              </a:rPr>
              <a:t>functional stretch reflex</a:t>
            </a:r>
            <a:r>
              <a:rPr lang="en-US" sz="3400" dirty="0" smtClean="0"/>
              <a:t>.</a:t>
            </a:r>
          </a:p>
        </p:txBody>
      </p:sp>
      <p:sp>
        <p:nvSpPr>
          <p:cNvPr id="10" name="TextBox 8"/>
          <p:cNvSpPr txBox="1">
            <a:spLocks noChangeArrowheads="1"/>
          </p:cNvSpPr>
          <p:nvPr/>
        </p:nvSpPr>
        <p:spPr bwMode="auto">
          <a:xfrm>
            <a:off x="6244389" y="6260068"/>
            <a:ext cx="2975811" cy="461665"/>
          </a:xfrm>
          <a:prstGeom prst="rect">
            <a:avLst/>
          </a:prstGeom>
          <a:noFill/>
          <a:ln>
            <a:noFill/>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dirty="0" err="1" smtClean="0">
                <a:latin typeface="+mj-lt"/>
                <a:cs typeface="Arial" pitchFamily="34" charset="0"/>
              </a:rPr>
              <a:t>Shunway</a:t>
            </a:r>
            <a:r>
              <a:rPr lang="en-US" sz="2400" dirty="0" smtClean="0">
                <a:latin typeface="+mj-lt"/>
                <a:cs typeface="Arial" pitchFamily="34" charset="0"/>
              </a:rPr>
              <a:t>-Cook, 2007</a:t>
            </a:r>
            <a:endParaRPr lang="en-US" sz="2400" dirty="0">
              <a:latin typeface="+mj-lt"/>
              <a:cs typeface="Arial" pitchFamily="34" charset="0"/>
            </a:endParaRPr>
          </a:p>
        </p:txBody>
      </p:sp>
      <p:sp>
        <p:nvSpPr>
          <p:cNvPr id="8" name="TextBox 7"/>
          <p:cNvSpPr txBox="1"/>
          <p:nvPr/>
        </p:nvSpPr>
        <p:spPr>
          <a:xfrm>
            <a:off x="590550" y="6029235"/>
            <a:ext cx="3810000" cy="461665"/>
          </a:xfrm>
          <a:prstGeom prst="rect">
            <a:avLst/>
          </a:prstGeom>
          <a:noFill/>
        </p:spPr>
        <p:txBody>
          <a:bodyPr wrap="square" rtlCol="0">
            <a:spAutoFit/>
          </a:bodyPr>
          <a:lstStyle/>
          <a:p>
            <a:r>
              <a:rPr lang="en-US" sz="2400" dirty="0" smtClean="0"/>
              <a:t>Click to view </a:t>
            </a:r>
            <a:r>
              <a:rPr lang="en-US" sz="2400" dirty="0" smtClean="0">
                <a:hlinkClick r:id="rId5"/>
              </a:rPr>
              <a:t>abnormal DTR</a:t>
            </a:r>
            <a:endParaRPr lang="en-US" sz="2400" dirty="0"/>
          </a:p>
        </p:txBody>
      </p:sp>
    </p:spTree>
    <p:custDataLst>
      <p:tags r:id="rId1"/>
    </p:custDataLst>
    <p:extLst>
      <p:ext uri="{BB962C8B-B14F-4D97-AF65-F5344CB8AC3E}">
        <p14:creationId xmlns:p14="http://schemas.microsoft.com/office/powerpoint/2010/main" val="10504120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fontScale="90000"/>
          </a:bodyPr>
          <a:lstStyle/>
          <a:p>
            <a:r>
              <a:rPr lang="en-US" dirty="0" smtClean="0"/>
              <a:t>Task-Dependent Modulation of Stretch Reflexes</a:t>
            </a:r>
            <a:endParaRPr lang="en-US" dirty="0"/>
          </a:p>
        </p:txBody>
      </p:sp>
      <p:sp>
        <p:nvSpPr>
          <p:cNvPr id="8" name="Content Placeholder 7"/>
          <p:cNvSpPr>
            <a:spLocks noGrp="1"/>
          </p:cNvSpPr>
          <p:nvPr>
            <p:ph idx="4294967295"/>
          </p:nvPr>
        </p:nvSpPr>
        <p:spPr>
          <a:xfrm>
            <a:off x="506505" y="1589593"/>
            <a:ext cx="2541495" cy="4567158"/>
          </a:xfrm>
        </p:spPr>
        <p:txBody>
          <a:bodyPr>
            <a:normAutofit/>
          </a:bodyPr>
          <a:lstStyle/>
          <a:p>
            <a:pPr marL="0" indent="0">
              <a:buNone/>
            </a:pPr>
            <a:r>
              <a:rPr lang="en-US" sz="2800" dirty="0" smtClean="0"/>
              <a:t>For example, perturbation of one arm causes different responses in the contralateral arm, depending on the task.</a:t>
            </a:r>
            <a:endParaRPr lang="en-US" sz="2800" dirty="0"/>
          </a:p>
        </p:txBody>
      </p:sp>
      <p:grpSp>
        <p:nvGrpSpPr>
          <p:cNvPr id="13" name="Group 12"/>
          <p:cNvGrpSpPr>
            <a:grpSpLocks noChangeAspect="1"/>
          </p:cNvGrpSpPr>
          <p:nvPr/>
        </p:nvGrpSpPr>
        <p:grpSpPr>
          <a:xfrm>
            <a:off x="3235036" y="1676400"/>
            <a:ext cx="5029200" cy="4675031"/>
            <a:chOff x="2438400" y="276258"/>
            <a:chExt cx="6339307" cy="6077463"/>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276258"/>
              <a:ext cx="6339307" cy="6077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4410072" y="1128711"/>
              <a:ext cx="3986216" cy="28576"/>
              <a:chOff x="4410072" y="1128712"/>
              <a:chExt cx="3986216" cy="28576"/>
            </a:xfrm>
          </p:grpSpPr>
          <p:cxnSp>
            <p:nvCxnSpPr>
              <p:cNvPr id="11" name="Straight Arrow Connector 10"/>
              <p:cNvCxnSpPr/>
              <p:nvPr/>
            </p:nvCxnSpPr>
            <p:spPr>
              <a:xfrm>
                <a:off x="4410072" y="1128712"/>
                <a:ext cx="457200" cy="0"/>
              </a:xfrm>
              <a:prstGeom prst="straightConnector1">
                <a:avLst/>
              </a:prstGeom>
              <a:ln w="3810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7939088" y="1157288"/>
                <a:ext cx="457200" cy="0"/>
              </a:xfrm>
              <a:prstGeom prst="straightConnector1">
                <a:avLst/>
              </a:prstGeom>
              <a:ln w="3810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grpSp>
      </p:grpSp>
      <p:sp>
        <p:nvSpPr>
          <p:cNvPr id="9" name="TextBox 8"/>
          <p:cNvSpPr txBox="1"/>
          <p:nvPr/>
        </p:nvSpPr>
        <p:spPr>
          <a:xfrm>
            <a:off x="609600" y="5925918"/>
            <a:ext cx="2057400" cy="461665"/>
          </a:xfrm>
          <a:prstGeom prst="rect">
            <a:avLst/>
          </a:prstGeom>
          <a:noFill/>
        </p:spPr>
        <p:txBody>
          <a:bodyPr wrap="square" rtlCol="0">
            <a:spAutoFit/>
          </a:bodyPr>
          <a:lstStyle/>
          <a:p>
            <a:r>
              <a:rPr lang="en-US" sz="2400" dirty="0" smtClean="0"/>
              <a:t>Pearson, 2008 </a:t>
            </a:r>
            <a:endParaRPr lang="en-US" sz="2400" dirty="0"/>
          </a:p>
        </p:txBody>
      </p:sp>
    </p:spTree>
    <p:extLst>
      <p:ext uri="{BB962C8B-B14F-4D97-AF65-F5344CB8AC3E}">
        <p14:creationId xmlns:p14="http://schemas.microsoft.com/office/powerpoint/2010/main" val="2889154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4114800"/>
            <a:ext cx="5029200" cy="532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 name="Group 10"/>
          <p:cNvGrpSpPr/>
          <p:nvPr/>
        </p:nvGrpSpPr>
        <p:grpSpPr>
          <a:xfrm>
            <a:off x="533399" y="381000"/>
            <a:ext cx="8001001" cy="5942207"/>
            <a:chOff x="533399" y="381000"/>
            <a:chExt cx="8001001" cy="5942207"/>
          </a:xfrm>
        </p:grpSpPr>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5280" y="381000"/>
              <a:ext cx="4389120" cy="382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533400" y="1660478"/>
              <a:ext cx="3200400" cy="4662729"/>
              <a:chOff x="533400" y="1660478"/>
              <a:chExt cx="3200400" cy="4662729"/>
            </a:xfrm>
          </p:grpSpPr>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660478"/>
                <a:ext cx="3200400" cy="2149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3657600"/>
                <a:ext cx="3200400" cy="2665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 name="Rectangle 6"/>
            <p:cNvSpPr/>
            <p:nvPr/>
          </p:nvSpPr>
          <p:spPr>
            <a:xfrm>
              <a:off x="533399" y="413772"/>
              <a:ext cx="4648201" cy="1338828"/>
            </a:xfrm>
            <a:prstGeom prst="rect">
              <a:avLst/>
            </a:prstGeom>
          </p:spPr>
          <p:txBody>
            <a:bodyPr wrap="square">
              <a:spAutoFit/>
            </a:bodyPr>
            <a:lstStyle/>
            <a:p>
              <a:pPr>
                <a:lnSpc>
                  <a:spcPct val="90000"/>
                </a:lnSpc>
              </a:pPr>
              <a:r>
                <a:rPr lang="en-US" sz="3000" dirty="0" smtClean="0">
                  <a:solidFill>
                    <a:srgbClr val="0070C0"/>
                  </a:solidFill>
                </a:rPr>
                <a:t>Task instructions and environmental stiffness modify stretch reflex</a:t>
              </a:r>
              <a:endParaRPr lang="en-US" sz="3000" dirty="0">
                <a:solidFill>
                  <a:srgbClr val="0070C0"/>
                </a:solidFill>
              </a:endParaRPr>
            </a:p>
          </p:txBody>
        </p:sp>
      </p:grpSp>
      <p:sp>
        <p:nvSpPr>
          <p:cNvPr id="4" name="Content Placeholder 3"/>
          <p:cNvSpPr>
            <a:spLocks noGrp="1"/>
          </p:cNvSpPr>
          <p:nvPr>
            <p:ph sz="half" idx="2"/>
          </p:nvPr>
        </p:nvSpPr>
        <p:spPr>
          <a:xfrm>
            <a:off x="3810000" y="4647171"/>
            <a:ext cx="5091112" cy="1914525"/>
          </a:xfrm>
        </p:spPr>
        <p:txBody>
          <a:bodyPr>
            <a:noAutofit/>
          </a:bodyPr>
          <a:lstStyle/>
          <a:p>
            <a:pPr marL="0" indent="0">
              <a:spcBef>
                <a:spcPts val="0"/>
              </a:spcBef>
              <a:buNone/>
            </a:pPr>
            <a:r>
              <a:rPr lang="en-US" dirty="0" smtClean="0"/>
              <a:t>PTB</a:t>
            </a:r>
            <a:r>
              <a:rPr lang="en-US" dirty="0"/>
              <a:t>: </a:t>
            </a:r>
            <a:r>
              <a:rPr lang="en-US" dirty="0" smtClean="0"/>
              <a:t>rapid </a:t>
            </a:r>
            <a:r>
              <a:rPr lang="en-US" dirty="0"/>
              <a:t>stretches </a:t>
            </a:r>
            <a:r>
              <a:rPr lang="en-US" dirty="0" smtClean="0"/>
              <a:t>to biceps</a:t>
            </a:r>
          </a:p>
          <a:p>
            <a:pPr marL="0" indent="0">
              <a:spcBef>
                <a:spcPts val="0"/>
              </a:spcBef>
              <a:buNone/>
            </a:pPr>
            <a:r>
              <a:rPr lang="en-US" dirty="0" smtClean="0"/>
              <a:t>SLR: short-latency stretch </a:t>
            </a:r>
            <a:r>
              <a:rPr lang="en-US" dirty="0"/>
              <a:t>reflex </a:t>
            </a:r>
            <a:r>
              <a:rPr lang="en-US" dirty="0" smtClean="0"/>
              <a:t>(monosynaptic)</a:t>
            </a:r>
          </a:p>
          <a:p>
            <a:pPr marL="0" indent="0">
              <a:spcBef>
                <a:spcPts val="0"/>
              </a:spcBef>
              <a:buNone/>
            </a:pPr>
            <a:r>
              <a:rPr lang="en-US" dirty="0" smtClean="0"/>
              <a:t>LLR</a:t>
            </a:r>
            <a:r>
              <a:rPr lang="en-US" dirty="0"/>
              <a:t>: long-latency stretch reflex (polysynaptic and </a:t>
            </a:r>
            <a:r>
              <a:rPr lang="en-US" dirty="0" smtClean="0"/>
              <a:t>transcortical)</a:t>
            </a:r>
            <a:endParaRPr lang="en-US" dirty="0"/>
          </a:p>
        </p:txBody>
      </p:sp>
      <p:sp>
        <p:nvSpPr>
          <p:cNvPr id="9" name="Rectangle 8"/>
          <p:cNvSpPr/>
          <p:nvPr/>
        </p:nvSpPr>
        <p:spPr>
          <a:xfrm>
            <a:off x="789539" y="6172200"/>
            <a:ext cx="2228495" cy="461665"/>
          </a:xfrm>
          <a:prstGeom prst="rect">
            <a:avLst/>
          </a:prstGeom>
        </p:spPr>
        <p:txBody>
          <a:bodyPr wrap="none">
            <a:spAutoFit/>
          </a:bodyPr>
          <a:lstStyle/>
          <a:p>
            <a:r>
              <a:rPr lang="en-US" sz="2400" dirty="0" err="1" smtClean="0">
                <a:hlinkClick r:id="rId7"/>
              </a:rPr>
              <a:t>Shemmell</a:t>
            </a:r>
            <a:r>
              <a:rPr lang="en-US" sz="2400" dirty="0" smtClean="0">
                <a:hlinkClick r:id="rId7"/>
              </a:rPr>
              <a:t>, 2009</a:t>
            </a:r>
            <a:endParaRPr lang="en-US" sz="2400" dirty="0"/>
          </a:p>
        </p:txBody>
      </p:sp>
    </p:spTree>
    <p:extLst>
      <p:ext uri="{BB962C8B-B14F-4D97-AF65-F5344CB8AC3E}">
        <p14:creationId xmlns:p14="http://schemas.microsoft.com/office/powerpoint/2010/main" val="1090750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Abnormal DTR</a:t>
            </a:r>
            <a:endParaRPr lang="en-US" dirty="0"/>
          </a:p>
        </p:txBody>
      </p:sp>
      <p:pic>
        <p:nvPicPr>
          <p:cNvPr id="7" name="motor_ab_DTR.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62012" y="1190625"/>
            <a:ext cx="7315200" cy="5486400"/>
          </a:xfrm>
          <a:prstGeom prst="rect">
            <a:avLst/>
          </a:prstGeom>
        </p:spPr>
      </p:pic>
    </p:spTree>
    <p:extLst>
      <p:ext uri="{BB962C8B-B14F-4D97-AF65-F5344CB8AC3E}">
        <p14:creationId xmlns:p14="http://schemas.microsoft.com/office/powerpoint/2010/main" val="34323148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91000" cy="1143000"/>
          </a:xfrm>
        </p:spPr>
        <p:txBody>
          <a:bodyPr>
            <a:noAutofit/>
          </a:bodyPr>
          <a:lstStyle/>
          <a:p>
            <a:r>
              <a:rPr lang="en-US" dirty="0" smtClean="0"/>
              <a:t>Flexor Withdrawal</a:t>
            </a:r>
            <a:endParaRPr lang="en-US" dirty="0"/>
          </a:p>
        </p:txBody>
      </p:sp>
      <p:sp>
        <p:nvSpPr>
          <p:cNvPr id="3" name="Content Placeholder 2"/>
          <p:cNvSpPr>
            <a:spLocks noGrp="1"/>
          </p:cNvSpPr>
          <p:nvPr>
            <p:ph sz="half" idx="1"/>
          </p:nvPr>
        </p:nvSpPr>
        <p:spPr>
          <a:xfrm>
            <a:off x="457200" y="1600200"/>
            <a:ext cx="4343400" cy="4525963"/>
          </a:xfrm>
        </p:spPr>
        <p:txBody>
          <a:bodyPr>
            <a:noAutofit/>
          </a:bodyPr>
          <a:lstStyle/>
          <a:p>
            <a:pPr marL="0" indent="0">
              <a:buNone/>
            </a:pPr>
            <a:r>
              <a:rPr lang="en-US" sz="3400" dirty="0" smtClean="0"/>
              <a:t>Noxious stimulus to skin causes protective withdrawal of limb through </a:t>
            </a:r>
          </a:p>
          <a:p>
            <a:pPr marL="228600" indent="-228600">
              <a:buFont typeface="Calibri" pitchFamily="34" charset="0"/>
              <a:buChar char="–"/>
            </a:pPr>
            <a:r>
              <a:rPr lang="en-US" sz="3000" dirty="0" smtClean="0"/>
              <a:t>Excitation of ipsilateral flexor muscles</a:t>
            </a:r>
          </a:p>
          <a:p>
            <a:pPr marL="228600" indent="-228600">
              <a:buFont typeface="Calibri" pitchFamily="34" charset="0"/>
              <a:buChar char="–"/>
            </a:pPr>
            <a:r>
              <a:rPr lang="en-US" sz="3000" dirty="0" smtClean="0"/>
              <a:t>Inhibition of ipsilateral antagonistic extensor muscles</a:t>
            </a:r>
          </a:p>
          <a:p>
            <a:pPr marL="228600" indent="-228600">
              <a:buFont typeface="Calibri" pitchFamily="34" charset="0"/>
              <a:buChar char="–"/>
            </a:pPr>
            <a:endParaRPr lang="en-US" sz="3000"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593427"/>
            <a:ext cx="4572000" cy="5919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6700520" y="6156751"/>
            <a:ext cx="2057400" cy="461665"/>
          </a:xfrm>
          <a:prstGeom prst="rect">
            <a:avLst/>
          </a:prstGeom>
          <a:noFill/>
        </p:spPr>
        <p:txBody>
          <a:bodyPr wrap="square" rtlCol="0">
            <a:spAutoFit/>
          </a:bodyPr>
          <a:lstStyle/>
          <a:p>
            <a:r>
              <a:rPr lang="en-US" sz="2400" dirty="0" smtClean="0"/>
              <a:t>Pearson, 2008 </a:t>
            </a:r>
            <a:endParaRPr lang="en-US" sz="2400" dirty="0"/>
          </a:p>
        </p:txBody>
      </p:sp>
      <p:sp>
        <p:nvSpPr>
          <p:cNvPr id="12" name="TextBox 11"/>
          <p:cNvSpPr txBox="1"/>
          <p:nvPr/>
        </p:nvSpPr>
        <p:spPr>
          <a:xfrm>
            <a:off x="3352800" y="6243935"/>
            <a:ext cx="3177476" cy="461665"/>
          </a:xfrm>
          <a:prstGeom prst="rect">
            <a:avLst/>
          </a:prstGeom>
          <a:noFill/>
        </p:spPr>
        <p:txBody>
          <a:bodyPr wrap="square" rtlCol="0">
            <a:spAutoFit/>
          </a:bodyPr>
          <a:lstStyle/>
          <a:p>
            <a:pPr marL="0" lvl="1"/>
            <a:r>
              <a:rPr lang="en-US" sz="2400" dirty="0" smtClean="0">
                <a:latin typeface="+mj-lt"/>
                <a:cs typeface="Arial" pitchFamily="34" charset="0"/>
              </a:rPr>
              <a:t>Click to </a:t>
            </a:r>
            <a:r>
              <a:rPr lang="en-US" sz="2400" dirty="0" smtClean="0">
                <a:latin typeface="+mj-lt"/>
                <a:cs typeface="Arial" pitchFamily="34" charset="0"/>
                <a:hlinkClick r:id="rId5"/>
              </a:rPr>
              <a:t>view animation</a:t>
            </a:r>
            <a:endParaRPr lang="en-US" sz="2400" dirty="0">
              <a:latin typeface="+mj-lt"/>
              <a:cs typeface="Arial" pitchFamily="34" charset="0"/>
            </a:endParaRPr>
          </a:p>
        </p:txBody>
      </p:sp>
    </p:spTree>
    <p:custDataLst>
      <p:tags r:id="rId1"/>
    </p:custDataLst>
    <p:extLst>
      <p:ext uri="{BB962C8B-B14F-4D97-AF65-F5344CB8AC3E}">
        <p14:creationId xmlns:p14="http://schemas.microsoft.com/office/powerpoint/2010/main" val="25264457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05274" cy="1143000"/>
          </a:xfrm>
        </p:spPr>
        <p:txBody>
          <a:bodyPr>
            <a:noAutofit/>
          </a:bodyPr>
          <a:lstStyle/>
          <a:p>
            <a:pPr eaLnBrk="1" fontAlgn="auto" hangingPunct="1">
              <a:spcAft>
                <a:spcPts val="0"/>
              </a:spcAft>
              <a:defRPr/>
            </a:pPr>
            <a:r>
              <a:rPr lang="en-US" b="1" dirty="0" smtClean="0"/>
              <a:t>Crossed Extension</a:t>
            </a:r>
            <a:endParaRPr lang="en-US" b="1" dirty="0"/>
          </a:p>
        </p:txBody>
      </p:sp>
      <p:sp>
        <p:nvSpPr>
          <p:cNvPr id="13315" name="Content Placeholder 2"/>
          <p:cNvSpPr>
            <a:spLocks noGrp="1"/>
          </p:cNvSpPr>
          <p:nvPr>
            <p:ph sz="half" idx="1"/>
          </p:nvPr>
        </p:nvSpPr>
        <p:spPr>
          <a:xfrm>
            <a:off x="609600" y="1646237"/>
            <a:ext cx="4114800" cy="4525963"/>
          </a:xfrm>
        </p:spPr>
        <p:txBody>
          <a:bodyPr>
            <a:noAutofit/>
          </a:bodyPr>
          <a:lstStyle/>
          <a:p>
            <a:pPr marL="0" indent="0">
              <a:buClr>
                <a:schemeClr val="tx1"/>
              </a:buClr>
              <a:buSzPct val="80000"/>
              <a:buNone/>
            </a:pPr>
            <a:r>
              <a:rPr lang="en-US" sz="3400" dirty="0" smtClean="0"/>
              <a:t>Typically occurs in conjunction with flexor withdrawal. Noxious stimulus causes contralateral </a:t>
            </a:r>
          </a:p>
          <a:p>
            <a:pPr marL="228600" indent="-228600">
              <a:buClr>
                <a:schemeClr val="tx1"/>
              </a:buClr>
              <a:buSzPct val="80000"/>
              <a:buFont typeface="Calibri" pitchFamily="34" charset="0"/>
              <a:buChar char="–"/>
            </a:pPr>
            <a:r>
              <a:rPr lang="en-US" sz="3000" dirty="0" smtClean="0"/>
              <a:t>Excitation of extensor muscles</a:t>
            </a:r>
          </a:p>
          <a:p>
            <a:pPr marL="228600" indent="-228600">
              <a:buClr>
                <a:schemeClr val="tx1"/>
              </a:buClr>
              <a:buSzPct val="80000"/>
              <a:buFont typeface="Calibri" pitchFamily="34" charset="0"/>
              <a:buChar char="–"/>
            </a:pPr>
            <a:r>
              <a:rPr lang="en-US" sz="3000" dirty="0" smtClean="0"/>
              <a:t>Inhibition of flexor muscles</a:t>
            </a:r>
          </a:p>
          <a:p>
            <a:pPr>
              <a:buClr>
                <a:schemeClr val="tx1"/>
              </a:buClr>
            </a:pPr>
            <a:endParaRPr lang="en-US" sz="3400" dirty="0" smtClean="0"/>
          </a:p>
        </p:txBody>
      </p:sp>
      <p:sp>
        <p:nvSpPr>
          <p:cNvPr id="3" name="Content Placeholder 2"/>
          <p:cNvSpPr>
            <a:spLocks noGrp="1"/>
          </p:cNvSpPr>
          <p:nvPr>
            <p:ph sz="half" idx="2"/>
          </p:nvPr>
        </p:nvSpPr>
        <p:spPr/>
        <p:txBody>
          <a:bodyPr/>
          <a:lstStyle/>
          <a:p>
            <a:endParaRPr lang="en-US"/>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2474" y="467796"/>
            <a:ext cx="4572000" cy="591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700520" y="6156751"/>
            <a:ext cx="2057400" cy="461665"/>
          </a:xfrm>
          <a:prstGeom prst="rect">
            <a:avLst/>
          </a:prstGeom>
          <a:noFill/>
        </p:spPr>
        <p:txBody>
          <a:bodyPr wrap="square" rtlCol="0">
            <a:spAutoFit/>
          </a:bodyPr>
          <a:lstStyle/>
          <a:p>
            <a:r>
              <a:rPr lang="en-US" sz="2400" dirty="0" smtClean="0"/>
              <a:t>Pearson, 2008 </a:t>
            </a:r>
            <a:endParaRPr lang="en-US" sz="2400" dirty="0"/>
          </a:p>
        </p:txBody>
      </p:sp>
      <p:sp>
        <p:nvSpPr>
          <p:cNvPr id="10" name="TextBox 9"/>
          <p:cNvSpPr txBox="1"/>
          <p:nvPr/>
        </p:nvSpPr>
        <p:spPr>
          <a:xfrm>
            <a:off x="3352800" y="6243935"/>
            <a:ext cx="3177476" cy="461665"/>
          </a:xfrm>
          <a:prstGeom prst="rect">
            <a:avLst/>
          </a:prstGeom>
          <a:noFill/>
        </p:spPr>
        <p:txBody>
          <a:bodyPr wrap="square" rtlCol="0">
            <a:spAutoFit/>
          </a:bodyPr>
          <a:lstStyle/>
          <a:p>
            <a:pPr marL="0" lvl="1"/>
            <a:r>
              <a:rPr lang="en-US" sz="2400" dirty="0" smtClean="0">
                <a:latin typeface="+mj-lt"/>
                <a:cs typeface="Arial" pitchFamily="34" charset="0"/>
              </a:rPr>
              <a:t>Click to </a:t>
            </a:r>
            <a:r>
              <a:rPr lang="en-US" sz="2400" dirty="0" smtClean="0">
                <a:latin typeface="+mj-lt"/>
                <a:cs typeface="Arial" pitchFamily="34" charset="0"/>
                <a:hlinkClick r:id="rId5"/>
              </a:rPr>
              <a:t>view animation</a:t>
            </a:r>
            <a:endParaRPr lang="en-US" sz="2400" dirty="0">
              <a:latin typeface="+mj-lt"/>
              <a:cs typeface="Arial" pitchFamily="34" charset="0"/>
            </a:endParaRPr>
          </a:p>
        </p:txBody>
      </p:sp>
    </p:spTree>
    <p:custDataLst>
      <p:tags r:id="rId1"/>
    </p:custDataLst>
    <p:extLst>
      <p:ext uri="{BB962C8B-B14F-4D97-AF65-F5344CB8AC3E}">
        <p14:creationId xmlns:p14="http://schemas.microsoft.com/office/powerpoint/2010/main" val="22550651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4267200" cy="1295400"/>
          </a:xfrm>
        </p:spPr>
        <p:txBody>
          <a:bodyPr>
            <a:noAutofit/>
          </a:bodyPr>
          <a:lstStyle/>
          <a:p>
            <a:pPr eaLnBrk="1" fontAlgn="auto" hangingPunct="1">
              <a:spcAft>
                <a:spcPts val="0"/>
              </a:spcAft>
              <a:defRPr/>
            </a:pPr>
            <a:r>
              <a:rPr lang="en-US" b="1" dirty="0" smtClean="0"/>
              <a:t>Autogenic Inhibition</a:t>
            </a:r>
            <a:endParaRPr lang="en-US" b="1" dirty="0"/>
          </a:p>
        </p:txBody>
      </p:sp>
      <p:pic>
        <p:nvPicPr>
          <p:cNvPr id="14341"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457200"/>
            <a:ext cx="4019556"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8"/>
          <p:cNvSpPr txBox="1">
            <a:spLocks noChangeArrowheads="1"/>
          </p:cNvSpPr>
          <p:nvPr/>
        </p:nvSpPr>
        <p:spPr bwMode="auto">
          <a:xfrm>
            <a:off x="6019800" y="6243935"/>
            <a:ext cx="2975811" cy="461665"/>
          </a:xfrm>
          <a:prstGeom prst="rect">
            <a:avLst/>
          </a:prstGeom>
          <a:noFill/>
          <a:ln>
            <a:noFill/>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dirty="0" err="1" smtClean="0">
                <a:latin typeface="+mj-lt"/>
                <a:cs typeface="Arial" pitchFamily="34" charset="0"/>
              </a:rPr>
              <a:t>Shunway</a:t>
            </a:r>
            <a:r>
              <a:rPr lang="en-US" sz="2400" dirty="0" smtClean="0">
                <a:latin typeface="+mj-lt"/>
                <a:cs typeface="Arial" pitchFamily="34" charset="0"/>
              </a:rPr>
              <a:t>-Cook, 2007</a:t>
            </a:r>
            <a:endParaRPr lang="en-US" sz="2400" dirty="0">
              <a:latin typeface="+mj-lt"/>
              <a:cs typeface="Arial" pitchFamily="34" charset="0"/>
            </a:endParaRPr>
          </a:p>
        </p:txBody>
      </p:sp>
      <p:sp>
        <p:nvSpPr>
          <p:cNvPr id="8" name="TextBox 7"/>
          <p:cNvSpPr txBox="1"/>
          <p:nvPr/>
        </p:nvSpPr>
        <p:spPr>
          <a:xfrm>
            <a:off x="2667000" y="6260365"/>
            <a:ext cx="3177476" cy="461665"/>
          </a:xfrm>
          <a:prstGeom prst="rect">
            <a:avLst/>
          </a:prstGeom>
          <a:noFill/>
        </p:spPr>
        <p:txBody>
          <a:bodyPr wrap="square" rtlCol="0">
            <a:spAutoFit/>
          </a:bodyPr>
          <a:lstStyle/>
          <a:p>
            <a:pPr marL="0" lvl="1"/>
            <a:r>
              <a:rPr lang="en-US" sz="2400" dirty="0" smtClean="0">
                <a:latin typeface="+mj-lt"/>
                <a:cs typeface="Arial" pitchFamily="34" charset="0"/>
              </a:rPr>
              <a:t>Click to </a:t>
            </a:r>
            <a:r>
              <a:rPr lang="en-US" sz="2400" dirty="0" smtClean="0">
                <a:latin typeface="+mj-lt"/>
                <a:cs typeface="Arial" pitchFamily="34" charset="0"/>
                <a:hlinkClick r:id="rId5"/>
              </a:rPr>
              <a:t>view animation</a:t>
            </a:r>
            <a:endParaRPr lang="en-US" sz="2400" dirty="0">
              <a:latin typeface="+mj-lt"/>
              <a:cs typeface="Arial" pitchFamily="34" charset="0"/>
            </a:endParaRPr>
          </a:p>
        </p:txBody>
      </p:sp>
      <p:sp>
        <p:nvSpPr>
          <p:cNvPr id="14339" name="Content Placeholder 2"/>
          <p:cNvSpPr>
            <a:spLocks noGrp="1"/>
          </p:cNvSpPr>
          <p:nvPr>
            <p:ph sz="half" idx="1"/>
          </p:nvPr>
        </p:nvSpPr>
        <p:spPr>
          <a:xfrm>
            <a:off x="609600" y="1620838"/>
            <a:ext cx="4572000" cy="4779962"/>
          </a:xfrm>
        </p:spPr>
        <p:txBody>
          <a:bodyPr>
            <a:noAutofit/>
          </a:bodyPr>
          <a:lstStyle/>
          <a:p>
            <a:pPr marL="0" indent="0" eaLnBrk="1" hangingPunct="1">
              <a:buNone/>
            </a:pPr>
            <a:r>
              <a:rPr lang="en-US" sz="3400" dirty="0" smtClean="0"/>
              <a:t>Contraction or stretch of muscle pulls on the Golgi tendon organ (GTO). GTO sends signal to </a:t>
            </a:r>
            <a:r>
              <a:rPr lang="el-GR" sz="3400" dirty="0" smtClean="0"/>
              <a:t>α</a:t>
            </a:r>
            <a:r>
              <a:rPr lang="en-US" sz="3400" dirty="0" smtClean="0"/>
              <a:t> motor neuron via </a:t>
            </a:r>
            <a:r>
              <a:rPr lang="en-US" sz="3400" dirty="0" err="1" smtClean="0"/>
              <a:t>Ib</a:t>
            </a:r>
            <a:r>
              <a:rPr lang="en-US" sz="3400" dirty="0" smtClean="0"/>
              <a:t> afferents and causes</a:t>
            </a:r>
          </a:p>
          <a:p>
            <a:pPr marL="228600" indent="-228600">
              <a:buFont typeface="Calibri" pitchFamily="34" charset="0"/>
              <a:buChar char="–"/>
            </a:pPr>
            <a:r>
              <a:rPr lang="en-US" sz="3000" dirty="0" smtClean="0"/>
              <a:t>Inhibition of agonist muscle</a:t>
            </a:r>
          </a:p>
          <a:p>
            <a:pPr marL="228600" indent="-228600">
              <a:buFont typeface="Calibri" pitchFamily="34" charset="0"/>
              <a:buChar char="–"/>
            </a:pPr>
            <a:r>
              <a:rPr lang="en-US" sz="3000" dirty="0" smtClean="0"/>
              <a:t>Excitation of antagonist muscle</a:t>
            </a:r>
          </a:p>
        </p:txBody>
      </p:sp>
    </p:spTree>
    <p:custDataLst>
      <p:tags r:id="rId1"/>
    </p:custDataLst>
    <p:extLst>
      <p:ext uri="{BB962C8B-B14F-4D97-AF65-F5344CB8AC3E}">
        <p14:creationId xmlns:p14="http://schemas.microsoft.com/office/powerpoint/2010/main" val="23752597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3000375"/>
            <a:ext cx="4876800"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1000" y="152400"/>
            <a:ext cx="8001000" cy="1447800"/>
          </a:xfrm>
        </p:spPr>
        <p:txBody>
          <a:bodyPr>
            <a:normAutofit/>
          </a:bodyPr>
          <a:lstStyle/>
          <a:p>
            <a:pPr>
              <a:defRPr/>
            </a:pPr>
            <a:r>
              <a:rPr lang="en-US" dirty="0"/>
              <a:t>Autogenic </a:t>
            </a:r>
            <a:r>
              <a:rPr lang="en-US" dirty="0" smtClean="0"/>
              <a:t>Inhibition: </a:t>
            </a:r>
            <a:br>
              <a:rPr lang="en-US" dirty="0" smtClean="0"/>
            </a:br>
            <a:r>
              <a:rPr lang="en-US" dirty="0" smtClean="0"/>
              <a:t>GTO </a:t>
            </a:r>
            <a:r>
              <a:rPr lang="en-US" dirty="0"/>
              <a:t>Function</a:t>
            </a:r>
            <a:endParaRPr lang="en-US" b="1" dirty="0"/>
          </a:p>
        </p:txBody>
      </p:sp>
      <p:sp>
        <p:nvSpPr>
          <p:cNvPr id="15363" name="Content Placeholder 2"/>
          <p:cNvSpPr>
            <a:spLocks noGrp="1"/>
          </p:cNvSpPr>
          <p:nvPr>
            <p:ph sz="half" idx="1"/>
          </p:nvPr>
        </p:nvSpPr>
        <p:spPr>
          <a:xfrm>
            <a:off x="304800" y="1624013"/>
            <a:ext cx="4343400" cy="4624387"/>
          </a:xfrm>
        </p:spPr>
        <p:txBody>
          <a:bodyPr>
            <a:noAutofit/>
          </a:bodyPr>
          <a:lstStyle/>
          <a:p>
            <a:pPr marL="514350" indent="-457200"/>
            <a:r>
              <a:rPr lang="en-US" sz="3400" b="1" dirty="0" smtClean="0">
                <a:solidFill>
                  <a:srgbClr val="C00000"/>
                </a:solidFill>
              </a:rPr>
              <a:t>Protect muscle </a:t>
            </a:r>
            <a:r>
              <a:rPr lang="en-US" sz="3400" dirty="0" smtClean="0"/>
              <a:t>if contracting too hard, or fatigue</a:t>
            </a:r>
          </a:p>
          <a:p>
            <a:pPr marL="514350" indent="-457200"/>
            <a:r>
              <a:rPr lang="en-US" sz="3400" u="sng" dirty="0" smtClean="0"/>
              <a:t>Clasp-knife reflex </a:t>
            </a:r>
            <a:r>
              <a:rPr lang="en-US" sz="3400" dirty="0" smtClean="0"/>
              <a:t>thought to be mediated in part through autogenic inhibition</a:t>
            </a:r>
          </a:p>
          <a:p>
            <a:pPr marL="914400" lvl="1" indent="-457200"/>
            <a:r>
              <a:rPr lang="en-US" sz="3000" dirty="0" smtClean="0"/>
              <a:t>Related to GTO </a:t>
            </a:r>
          </a:p>
          <a:p>
            <a:pPr marL="0" indent="0" eaLnBrk="1" hangingPunct="1">
              <a:buNone/>
            </a:pPr>
            <a:endParaRPr lang="en-US" sz="3400" dirty="0" smtClean="0"/>
          </a:p>
        </p:txBody>
      </p:sp>
      <p:sp>
        <p:nvSpPr>
          <p:cNvPr id="15366" name="TextBox 6"/>
          <p:cNvSpPr txBox="1">
            <a:spLocks noChangeArrowheads="1"/>
          </p:cNvSpPr>
          <p:nvPr/>
        </p:nvSpPr>
        <p:spPr bwMode="auto">
          <a:xfrm>
            <a:off x="6686550" y="6211888"/>
            <a:ext cx="1905000" cy="461665"/>
          </a:xfrm>
          <a:prstGeom prst="rect">
            <a:avLst/>
          </a:prstGeom>
          <a:noFill/>
          <a:ln>
            <a:noFill/>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dirty="0" smtClean="0">
                <a:latin typeface="+mj-lt"/>
              </a:rPr>
              <a:t>Young, 2008</a:t>
            </a:r>
            <a:endParaRPr lang="en-US" sz="2400" dirty="0">
              <a:latin typeface="+mj-lt"/>
            </a:endParaRPr>
          </a:p>
        </p:txBody>
      </p:sp>
    </p:spTree>
    <p:custDataLst>
      <p:tags r:id="rId1"/>
    </p:custDataLst>
    <p:extLst>
      <p:ext uri="{BB962C8B-B14F-4D97-AF65-F5344CB8AC3E}">
        <p14:creationId xmlns:p14="http://schemas.microsoft.com/office/powerpoint/2010/main" val="9057099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Objectives</a:t>
            </a:r>
            <a:endParaRPr lang="en-US" dirty="0"/>
          </a:p>
        </p:txBody>
      </p:sp>
      <p:sp>
        <p:nvSpPr>
          <p:cNvPr id="3" name="Content Placeholder 2"/>
          <p:cNvSpPr>
            <a:spLocks noGrp="1"/>
          </p:cNvSpPr>
          <p:nvPr>
            <p:ph idx="1"/>
          </p:nvPr>
        </p:nvSpPr>
        <p:spPr>
          <a:xfrm>
            <a:off x="457200" y="1295400"/>
            <a:ext cx="8229600" cy="4525963"/>
          </a:xfrm>
        </p:spPr>
        <p:txBody>
          <a:bodyPr>
            <a:noAutofit/>
          </a:bodyPr>
          <a:lstStyle/>
          <a:p>
            <a:pPr>
              <a:lnSpc>
                <a:spcPct val="100000"/>
              </a:lnSpc>
              <a:spcBef>
                <a:spcPts val="0"/>
              </a:spcBef>
            </a:pPr>
            <a:r>
              <a:rPr lang="en-US" sz="3200" dirty="0" smtClean="0"/>
              <a:t>Describe and demonstrate spinal modulated reflexes</a:t>
            </a:r>
          </a:p>
          <a:p>
            <a:pPr>
              <a:lnSpc>
                <a:spcPct val="100000"/>
              </a:lnSpc>
              <a:spcBef>
                <a:spcPts val="0"/>
              </a:spcBef>
            </a:pPr>
            <a:r>
              <a:rPr lang="en-US" sz="3200" dirty="0" smtClean="0"/>
              <a:t>Differentiate reflexes vs. voluntary movement</a:t>
            </a:r>
          </a:p>
          <a:p>
            <a:pPr>
              <a:lnSpc>
                <a:spcPct val="100000"/>
              </a:lnSpc>
              <a:spcBef>
                <a:spcPts val="0"/>
              </a:spcBef>
            </a:pPr>
            <a:r>
              <a:rPr lang="en-US" sz="3200" dirty="0" smtClean="0"/>
              <a:t>Differentiate feedback vs. feedforward control</a:t>
            </a:r>
          </a:p>
          <a:p>
            <a:pPr>
              <a:lnSpc>
                <a:spcPct val="100000"/>
              </a:lnSpc>
              <a:spcBef>
                <a:spcPts val="0"/>
              </a:spcBef>
            </a:pPr>
            <a:r>
              <a:rPr lang="en-US" sz="3200" dirty="0" smtClean="0"/>
              <a:t>Explain recruitment patterns of motor units to generate force in muscles</a:t>
            </a:r>
          </a:p>
          <a:p>
            <a:pPr>
              <a:lnSpc>
                <a:spcPct val="100000"/>
              </a:lnSpc>
              <a:spcBef>
                <a:spcPts val="0"/>
              </a:spcBef>
            </a:pPr>
            <a:r>
              <a:rPr lang="en-US" sz="3200" dirty="0" smtClean="0"/>
              <a:t>Indicate the role of each neural structure involved in motor control </a:t>
            </a:r>
          </a:p>
          <a:p>
            <a:pPr>
              <a:lnSpc>
                <a:spcPct val="100000"/>
              </a:lnSpc>
              <a:spcBef>
                <a:spcPts val="0"/>
              </a:spcBef>
            </a:pPr>
            <a:r>
              <a:rPr lang="en-US" sz="3200" dirty="0" smtClean="0"/>
              <a:t>Describe the clinical implications following lesions to each neural structure</a:t>
            </a:r>
          </a:p>
          <a:p>
            <a:pPr>
              <a:lnSpc>
                <a:spcPct val="100000"/>
              </a:lnSpc>
              <a:spcBef>
                <a:spcPts val="0"/>
              </a:spcBef>
            </a:pPr>
            <a:endParaRPr lang="en-US" sz="3200" dirty="0"/>
          </a:p>
        </p:txBody>
      </p:sp>
    </p:spTree>
    <p:extLst>
      <p:ext uri="{BB962C8B-B14F-4D97-AF65-F5344CB8AC3E}">
        <p14:creationId xmlns:p14="http://schemas.microsoft.com/office/powerpoint/2010/main" val="34899575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	Plantar and Finger Flexors Reflexes</a:t>
            </a:r>
            <a:endParaRPr lang="en-US" dirty="0"/>
          </a:p>
        </p:txBody>
      </p:sp>
      <p:sp>
        <p:nvSpPr>
          <p:cNvPr id="7" name="Text Placeholder 6"/>
          <p:cNvSpPr>
            <a:spLocks noGrp="1"/>
          </p:cNvSpPr>
          <p:nvPr>
            <p:ph type="body" idx="1"/>
          </p:nvPr>
        </p:nvSpPr>
        <p:spPr>
          <a:xfrm>
            <a:off x="457200" y="1524000"/>
            <a:ext cx="4040188" cy="639762"/>
          </a:xfrm>
        </p:spPr>
        <p:txBody>
          <a:bodyPr rtlCol="0">
            <a:normAutofit/>
          </a:bodyPr>
          <a:lstStyle/>
          <a:p>
            <a:pPr>
              <a:spcBef>
                <a:spcPts val="0"/>
              </a:spcBef>
              <a:defRPr/>
            </a:pPr>
            <a:r>
              <a:rPr lang="en-US" dirty="0"/>
              <a:t>Plantar (</a:t>
            </a:r>
            <a:r>
              <a:rPr lang="en-US" dirty="0" smtClean="0"/>
              <a:t>Babinski) </a:t>
            </a:r>
            <a:endParaRPr lang="en-US" dirty="0"/>
          </a:p>
        </p:txBody>
      </p:sp>
      <p:sp>
        <p:nvSpPr>
          <p:cNvPr id="16388" name="Content Placeholder 2"/>
          <p:cNvSpPr>
            <a:spLocks noGrp="1"/>
          </p:cNvSpPr>
          <p:nvPr>
            <p:ph sz="half" idx="2"/>
          </p:nvPr>
        </p:nvSpPr>
        <p:spPr/>
        <p:txBody>
          <a:bodyPr>
            <a:noAutofit/>
          </a:bodyPr>
          <a:lstStyle/>
          <a:p>
            <a:pPr>
              <a:spcBef>
                <a:spcPts val="600"/>
              </a:spcBef>
            </a:pPr>
            <a:r>
              <a:rPr lang="en-US" dirty="0" smtClean="0"/>
              <a:t>Stroke foot firmly</a:t>
            </a:r>
          </a:p>
          <a:p>
            <a:pPr>
              <a:spcBef>
                <a:spcPts val="600"/>
              </a:spcBef>
            </a:pPr>
            <a:r>
              <a:rPr lang="en-US" dirty="0" smtClean="0"/>
              <a:t>Normal response</a:t>
            </a:r>
          </a:p>
          <a:p>
            <a:pPr lvl="1">
              <a:spcBef>
                <a:spcPts val="600"/>
              </a:spcBef>
            </a:pPr>
            <a:r>
              <a:rPr lang="en-US" dirty="0" smtClean="0"/>
              <a:t>toes plantarflex</a:t>
            </a:r>
          </a:p>
          <a:p>
            <a:pPr>
              <a:spcBef>
                <a:spcPts val="600"/>
              </a:spcBef>
            </a:pPr>
            <a:r>
              <a:rPr lang="en-US" dirty="0" smtClean="0"/>
              <a:t>Positive response</a:t>
            </a:r>
          </a:p>
          <a:p>
            <a:pPr lvl="1">
              <a:spcBef>
                <a:spcPts val="600"/>
              </a:spcBef>
            </a:pPr>
            <a:r>
              <a:rPr lang="en-US" dirty="0" smtClean="0"/>
              <a:t>great toe flexes toward the top of the foot and some spraying of other toes</a:t>
            </a:r>
          </a:p>
          <a:p>
            <a:pPr>
              <a:spcBef>
                <a:spcPts val="600"/>
              </a:spcBef>
            </a:pPr>
            <a:endParaRPr lang="en-US" sz="3400" dirty="0" smtClean="0"/>
          </a:p>
        </p:txBody>
      </p:sp>
      <p:sp>
        <p:nvSpPr>
          <p:cNvPr id="8" name="Text Placeholder 7"/>
          <p:cNvSpPr>
            <a:spLocks noGrp="1"/>
          </p:cNvSpPr>
          <p:nvPr>
            <p:ph type="body" sz="quarter" idx="3"/>
          </p:nvPr>
        </p:nvSpPr>
        <p:spPr>
          <a:xfrm>
            <a:off x="4645025" y="1572491"/>
            <a:ext cx="4041775" cy="969818"/>
          </a:xfrm>
        </p:spPr>
        <p:txBody>
          <a:bodyPr rtlCol="0">
            <a:noAutofit/>
          </a:bodyPr>
          <a:lstStyle/>
          <a:p>
            <a:pPr>
              <a:spcBef>
                <a:spcPts val="0"/>
              </a:spcBef>
              <a:defRPr/>
            </a:pPr>
            <a:r>
              <a:rPr lang="en-US" dirty="0"/>
              <a:t>Finger flexor (Hoffman)</a:t>
            </a:r>
          </a:p>
        </p:txBody>
      </p:sp>
      <p:sp>
        <p:nvSpPr>
          <p:cNvPr id="16390" name="Content Placeholder 3"/>
          <p:cNvSpPr>
            <a:spLocks noGrp="1"/>
          </p:cNvSpPr>
          <p:nvPr>
            <p:ph sz="quarter" idx="4"/>
          </p:nvPr>
        </p:nvSpPr>
        <p:spPr>
          <a:xfrm>
            <a:off x="4645025" y="2449512"/>
            <a:ext cx="4041775" cy="3951288"/>
          </a:xfrm>
        </p:spPr>
        <p:txBody>
          <a:bodyPr>
            <a:normAutofit/>
          </a:bodyPr>
          <a:lstStyle/>
          <a:p>
            <a:pPr>
              <a:spcBef>
                <a:spcPts val="600"/>
              </a:spcBef>
            </a:pPr>
            <a:r>
              <a:rPr lang="en-US" dirty="0" smtClean="0"/>
              <a:t>Tap or flick the terminal phalanx of the 3rd or 4th digit</a:t>
            </a:r>
          </a:p>
          <a:p>
            <a:pPr>
              <a:spcBef>
                <a:spcPts val="600"/>
              </a:spcBef>
            </a:pPr>
            <a:r>
              <a:rPr lang="en-US" dirty="0" smtClean="0"/>
              <a:t>Positive Response</a:t>
            </a:r>
          </a:p>
          <a:p>
            <a:pPr lvl="1">
              <a:spcBef>
                <a:spcPts val="600"/>
              </a:spcBef>
            </a:pPr>
            <a:r>
              <a:rPr lang="en-US" dirty="0" smtClean="0"/>
              <a:t>flexion of terminal phalanx of thumb</a:t>
            </a:r>
          </a:p>
          <a:p>
            <a:pPr>
              <a:spcBef>
                <a:spcPts val="600"/>
              </a:spcBef>
            </a:pPr>
            <a:r>
              <a:rPr lang="en-US" dirty="0" smtClean="0"/>
              <a:t>UE equivalent of Babinski</a:t>
            </a:r>
          </a:p>
          <a:p>
            <a:pPr>
              <a:spcBef>
                <a:spcPts val="600"/>
              </a:spcBef>
            </a:pPr>
            <a:endParaRPr lang="en-US" dirty="0" smtClean="0"/>
          </a:p>
        </p:txBody>
      </p:sp>
    </p:spTree>
    <p:custDataLst>
      <p:tags r:id="rId1"/>
    </p:custDataLst>
    <p:extLst>
      <p:ext uri="{BB962C8B-B14F-4D97-AF65-F5344CB8AC3E}">
        <p14:creationId xmlns:p14="http://schemas.microsoft.com/office/powerpoint/2010/main" val="24719033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Babinski </a:t>
            </a:r>
            <a:r>
              <a:rPr lang="en-US" dirty="0" smtClean="0"/>
              <a:t>Sign</a:t>
            </a:r>
            <a:endParaRPr lang="en-US" dirty="0"/>
          </a:p>
        </p:txBody>
      </p:sp>
      <p:sp>
        <p:nvSpPr>
          <p:cNvPr id="15" name="Content Placeholder 14"/>
          <p:cNvSpPr>
            <a:spLocks noGrp="1"/>
          </p:cNvSpPr>
          <p:nvPr>
            <p:ph sz="half" idx="1"/>
          </p:nvPr>
        </p:nvSpPr>
        <p:spPr>
          <a:xfrm>
            <a:off x="533400" y="1295400"/>
            <a:ext cx="3311441" cy="4525963"/>
          </a:xfrm>
        </p:spPr>
        <p:txBody>
          <a:bodyPr>
            <a:normAutofit/>
          </a:bodyPr>
          <a:lstStyle/>
          <a:p>
            <a:pPr>
              <a:spcBef>
                <a:spcPts val="0"/>
              </a:spcBef>
              <a:buFont typeface="Wingdings" pitchFamily="2" charset="2"/>
              <a:buChar char="ü"/>
            </a:pPr>
            <a:r>
              <a:rPr lang="en-US" sz="3400" dirty="0" smtClean="0"/>
              <a:t>Positive Babinski or Hoffman reflexes are signs of upper motor neuron lesions</a:t>
            </a:r>
            <a:endParaRPr lang="en-US" sz="3400" dirty="0"/>
          </a:p>
        </p:txBody>
      </p:sp>
      <p:grpSp>
        <p:nvGrpSpPr>
          <p:cNvPr id="19" name="Group 18"/>
          <p:cNvGrpSpPr/>
          <p:nvPr/>
        </p:nvGrpSpPr>
        <p:grpSpPr>
          <a:xfrm>
            <a:off x="4088939" y="990600"/>
            <a:ext cx="4350444" cy="4170274"/>
            <a:chOff x="4088939" y="1844357"/>
            <a:chExt cx="4350444" cy="4170274"/>
          </a:xfrm>
        </p:grpSpPr>
        <p:grpSp>
          <p:nvGrpSpPr>
            <p:cNvPr id="17" name="Group 16"/>
            <p:cNvGrpSpPr/>
            <p:nvPr/>
          </p:nvGrpSpPr>
          <p:grpSpPr>
            <a:xfrm>
              <a:off x="4107989" y="1844357"/>
              <a:ext cx="4260068" cy="1808778"/>
              <a:chOff x="3768641" y="1752600"/>
              <a:chExt cx="4260068" cy="1808778"/>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752600"/>
                <a:ext cx="2618509" cy="18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3768641" y="2149157"/>
                <a:ext cx="1705954" cy="1015663"/>
              </a:xfrm>
              <a:prstGeom prst="rect">
                <a:avLst/>
              </a:prstGeom>
            </p:spPr>
            <p:txBody>
              <a:bodyPr wrap="square">
                <a:spAutoFit/>
              </a:bodyPr>
              <a:lstStyle/>
              <a:p>
                <a:pPr algn="ctr">
                  <a:spcBef>
                    <a:spcPts val="600"/>
                  </a:spcBef>
                </a:pPr>
                <a:r>
                  <a:rPr lang="en-US" sz="3000" dirty="0"/>
                  <a:t>Normal </a:t>
                </a:r>
                <a:r>
                  <a:rPr lang="en-US" sz="3000" dirty="0" smtClean="0"/>
                  <a:t>response</a:t>
                </a:r>
                <a:endParaRPr lang="en-US" sz="3000" dirty="0"/>
              </a:p>
            </p:txBody>
          </p:sp>
        </p:grpSp>
        <p:grpSp>
          <p:nvGrpSpPr>
            <p:cNvPr id="18" name="Group 17"/>
            <p:cNvGrpSpPr/>
            <p:nvPr/>
          </p:nvGrpSpPr>
          <p:grpSpPr>
            <a:xfrm>
              <a:off x="4088939" y="4164080"/>
              <a:ext cx="4350444" cy="1850551"/>
              <a:chOff x="3802956" y="4321649"/>
              <a:chExt cx="4350444" cy="1850551"/>
            </a:xfrm>
          </p:grpSpPr>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4321649"/>
                <a:ext cx="2743200" cy="1850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p:cNvSpPr/>
              <p:nvPr/>
            </p:nvSpPr>
            <p:spPr>
              <a:xfrm>
                <a:off x="3802956" y="4572000"/>
                <a:ext cx="1676401" cy="1015663"/>
              </a:xfrm>
              <a:prstGeom prst="rect">
                <a:avLst/>
              </a:prstGeom>
            </p:spPr>
            <p:txBody>
              <a:bodyPr wrap="square">
                <a:spAutoFit/>
              </a:bodyPr>
              <a:lstStyle/>
              <a:p>
                <a:pPr algn="ctr">
                  <a:spcBef>
                    <a:spcPts val="600"/>
                  </a:spcBef>
                </a:pPr>
                <a:r>
                  <a:rPr lang="en-US" sz="3000" dirty="0">
                    <a:solidFill>
                      <a:srgbClr val="FF0000"/>
                    </a:solidFill>
                  </a:rPr>
                  <a:t>Positive response</a:t>
                </a:r>
              </a:p>
            </p:txBody>
          </p:sp>
        </p:grpSp>
      </p:grpSp>
      <p:sp>
        <p:nvSpPr>
          <p:cNvPr id="20" name="TextBox 19"/>
          <p:cNvSpPr txBox="1"/>
          <p:nvPr/>
        </p:nvSpPr>
        <p:spPr>
          <a:xfrm>
            <a:off x="609600" y="5055072"/>
            <a:ext cx="7620000" cy="1421928"/>
          </a:xfrm>
          <a:prstGeom prst="rect">
            <a:avLst/>
          </a:prstGeom>
          <a:noFill/>
        </p:spPr>
        <p:txBody>
          <a:bodyPr wrap="square" rtlCol="0">
            <a:spAutoFit/>
          </a:bodyPr>
          <a:lstStyle/>
          <a:p>
            <a:pPr>
              <a:lnSpc>
                <a:spcPct val="90000"/>
              </a:lnSpc>
            </a:pPr>
            <a:r>
              <a:rPr lang="en-US" sz="2400" dirty="0" smtClean="0">
                <a:hlinkClick r:id="rId5"/>
              </a:rPr>
              <a:t>View Hoffman Reflex </a:t>
            </a:r>
            <a:r>
              <a:rPr lang="en-US" sz="2400" dirty="0" smtClean="0"/>
              <a:t>http</a:t>
            </a:r>
            <a:r>
              <a:rPr lang="en-US" sz="2400" dirty="0"/>
              <a:t>://</a:t>
            </a:r>
            <a:r>
              <a:rPr lang="en-US" sz="2400" dirty="0" smtClean="0"/>
              <a:t>neuroexam.com/neuroexam/content.php?p=33</a:t>
            </a:r>
          </a:p>
          <a:p>
            <a:pPr>
              <a:lnSpc>
                <a:spcPct val="90000"/>
              </a:lnSpc>
            </a:pPr>
            <a:r>
              <a:rPr lang="en-US" sz="2400" dirty="0" smtClean="0">
                <a:hlinkClick r:id="rId6"/>
              </a:rPr>
              <a:t>View Babinski Reflex</a:t>
            </a:r>
            <a:r>
              <a:rPr lang="en-US" sz="2400" dirty="0" smtClean="0"/>
              <a:t> http</a:t>
            </a:r>
            <a:r>
              <a:rPr lang="en-US" sz="2400" dirty="0"/>
              <a:t>://neuroexam.com/neuroexam/content.php?p=32</a:t>
            </a:r>
          </a:p>
        </p:txBody>
      </p:sp>
    </p:spTree>
    <p:extLst>
      <p:ext uri="{BB962C8B-B14F-4D97-AF65-F5344CB8AC3E}">
        <p14:creationId xmlns:p14="http://schemas.microsoft.com/office/powerpoint/2010/main" val="31289702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Babinski </a:t>
            </a:r>
            <a:r>
              <a:rPr lang="en-US" dirty="0" smtClean="0"/>
              <a:t>Sign</a:t>
            </a:r>
            <a:endParaRPr lang="en-US" dirty="0"/>
          </a:p>
        </p:txBody>
      </p:sp>
      <p:pic>
        <p:nvPicPr>
          <p:cNvPr id="22" name="motor_ab_Babinski sign.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14400" y="1143000"/>
            <a:ext cx="7315200" cy="5486400"/>
          </a:xfrm>
          <a:prstGeom prst="rect">
            <a:avLst/>
          </a:prstGeom>
        </p:spPr>
      </p:pic>
    </p:spTree>
    <p:extLst>
      <p:ext uri="{BB962C8B-B14F-4D97-AF65-F5344CB8AC3E}">
        <p14:creationId xmlns:p14="http://schemas.microsoft.com/office/powerpoint/2010/main" val="40405014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2"/>
                                        </p:tgtEl>
                                      </p:cBhvr>
                                    </p:cmd>
                                  </p:childTnLst>
                                </p:cTn>
                              </p:par>
                            </p:childTnLst>
                          </p:cTn>
                        </p:par>
                      </p:childTnLst>
                    </p:cTn>
                  </p:par>
                </p:childTnLst>
              </p:cTn>
              <p:nextCondLst>
                <p:cond evt="onClick" delay="0">
                  <p:tgtEl>
                    <p:spTgt spid="22"/>
                  </p:tgtEl>
                </p:cond>
              </p:nextCondLst>
            </p:seq>
            <p:video>
              <p:cMediaNode vol="80000">
                <p:cTn id="7" fill="hold" display="0">
                  <p:stCondLst>
                    <p:cond delay="indefinite"/>
                  </p:stCondLst>
                </p:cTn>
                <p:tgtEl>
                  <p:spTgt spid="22"/>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solidFill>
                  <a:schemeClr val="tx1"/>
                </a:solidFill>
              </a:rPr>
              <a:t>Mechanisms for voluntary movement control</a:t>
            </a:r>
            <a:endParaRPr lang="en-US" dirty="0">
              <a:solidFill>
                <a:schemeClr val="tx1"/>
              </a:solidFill>
            </a:endParaRPr>
          </a:p>
        </p:txBody>
      </p:sp>
    </p:spTree>
    <p:extLst>
      <p:ext uri="{BB962C8B-B14F-4D97-AF65-F5344CB8AC3E}">
        <p14:creationId xmlns:p14="http://schemas.microsoft.com/office/powerpoint/2010/main" val="6083742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Process 5"/>
          <p:cNvSpPr/>
          <p:nvPr/>
        </p:nvSpPr>
        <p:spPr>
          <a:xfrm>
            <a:off x="880110" y="725805"/>
            <a:ext cx="1447800" cy="676275"/>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FF0000"/>
                </a:solidFill>
              </a:rPr>
              <a:t>DESIRED OUTPUT</a:t>
            </a:r>
            <a:endParaRPr lang="en-US" sz="2600" b="1" dirty="0">
              <a:solidFill>
                <a:srgbClr val="FF0000"/>
              </a:solidFill>
            </a:endParaRPr>
          </a:p>
        </p:txBody>
      </p:sp>
      <p:sp>
        <p:nvSpPr>
          <p:cNvPr id="8" name="Flowchart: Process 7"/>
          <p:cNvSpPr/>
          <p:nvPr/>
        </p:nvSpPr>
        <p:spPr>
          <a:xfrm>
            <a:off x="5413664" y="2015484"/>
            <a:ext cx="1593273" cy="54032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smtClean="0"/>
              <a:t>EFFECTOR</a:t>
            </a:r>
            <a:endParaRPr lang="en-US" sz="2600" dirty="0"/>
          </a:p>
        </p:txBody>
      </p:sp>
      <p:sp>
        <p:nvSpPr>
          <p:cNvPr id="10" name="Flowchart: Process 9"/>
          <p:cNvSpPr/>
          <p:nvPr/>
        </p:nvSpPr>
        <p:spPr>
          <a:xfrm>
            <a:off x="5440680" y="4942034"/>
            <a:ext cx="1593273" cy="49120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smtClean="0"/>
              <a:t>EFFECTOR</a:t>
            </a:r>
            <a:endParaRPr lang="en-US" sz="2600" dirty="0"/>
          </a:p>
        </p:txBody>
      </p:sp>
      <p:sp>
        <p:nvSpPr>
          <p:cNvPr id="12" name="Flowchart: Process 11"/>
          <p:cNvSpPr/>
          <p:nvPr/>
        </p:nvSpPr>
        <p:spPr>
          <a:xfrm>
            <a:off x="2931658" y="5654990"/>
            <a:ext cx="1524000" cy="60007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smtClean="0"/>
              <a:t>SENSOR</a:t>
            </a:r>
            <a:endParaRPr lang="en-US" sz="2600" dirty="0"/>
          </a:p>
        </p:txBody>
      </p:sp>
      <p:sp>
        <p:nvSpPr>
          <p:cNvPr id="13" name="Flowchart: Process 12"/>
          <p:cNvSpPr/>
          <p:nvPr/>
        </p:nvSpPr>
        <p:spPr>
          <a:xfrm>
            <a:off x="7315200" y="3492021"/>
            <a:ext cx="1447800" cy="501968"/>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FF0000"/>
                </a:solidFill>
              </a:rPr>
              <a:t>OUTPUT</a:t>
            </a:r>
            <a:endParaRPr lang="en-US" sz="2600" b="1" dirty="0">
              <a:solidFill>
                <a:srgbClr val="FF0000"/>
              </a:solidFill>
            </a:endParaRPr>
          </a:p>
        </p:txBody>
      </p:sp>
      <p:sp>
        <p:nvSpPr>
          <p:cNvPr id="7" name="Flowchart: Process 6"/>
          <p:cNvSpPr/>
          <p:nvPr/>
        </p:nvSpPr>
        <p:spPr>
          <a:xfrm>
            <a:off x="533400" y="3828781"/>
            <a:ext cx="2133600" cy="72443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smtClean="0"/>
              <a:t>COMPARATOR</a:t>
            </a:r>
          </a:p>
          <a:p>
            <a:pPr algn="ctr"/>
            <a:r>
              <a:rPr lang="en-US" sz="2600" dirty="0" smtClean="0"/>
              <a:t>–  	+</a:t>
            </a:r>
          </a:p>
        </p:txBody>
      </p:sp>
      <p:pic>
        <p:nvPicPr>
          <p:cNvPr id="8195" name="Picture 3" descr="C:\Users\mhhuang\AppData\Local\Microsoft\Windows\Temporary Internet Files\Content.IE5\G28PMYKZ\MP90030582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2362200"/>
            <a:ext cx="1371600" cy="138080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mhhuang\AppData\Local\Microsoft\Windows\Temporary Internet Files\Content.IE5\EGDPWM2Y\MC90043844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6400" y="610905"/>
            <a:ext cx="1371600" cy="1370295"/>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C:\Users\mhhuang\AppData\Local\Microsoft\Windows\Temporary Internet Files\Content.IE5\G1FX4E1E\MC900018325[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10200" y="3801951"/>
            <a:ext cx="1371600" cy="1151049"/>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C:\Users\mhhuang\AppData\Local\Microsoft\Windows\Temporary Internet Files\Content.IE5\EGDPWM2Y\MC900149862[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24200" y="3810000"/>
            <a:ext cx="889494" cy="1828800"/>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Elbow Connector 25"/>
          <p:cNvCxnSpPr>
            <a:stCxn id="12" idx="1"/>
            <a:endCxn id="7" idx="2"/>
          </p:cNvCxnSpPr>
          <p:nvPr/>
        </p:nvCxnSpPr>
        <p:spPr>
          <a:xfrm rot="10800000">
            <a:off x="1600200" y="4553216"/>
            <a:ext cx="1331458" cy="1401812"/>
          </a:xfrm>
          <a:prstGeom prst="bentConnector2">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8201" name="Straight Connector 8200"/>
          <p:cNvCxnSpPr>
            <a:stCxn id="8195" idx="3"/>
          </p:cNvCxnSpPr>
          <p:nvPr/>
        </p:nvCxnSpPr>
        <p:spPr>
          <a:xfrm flipV="1">
            <a:off x="2286000" y="3052602"/>
            <a:ext cx="2362200" cy="1"/>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8205" name="Elbow Connector 8204"/>
          <p:cNvCxnSpPr/>
          <p:nvPr/>
        </p:nvCxnSpPr>
        <p:spPr>
          <a:xfrm rot="16200000" flipH="1">
            <a:off x="3962773" y="3738030"/>
            <a:ext cx="2135034" cy="764179"/>
          </a:xfrm>
          <a:prstGeom prst="bentConnector2">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8214" name="Elbow Connector 8213"/>
          <p:cNvCxnSpPr>
            <a:endCxn id="8" idx="1"/>
          </p:cNvCxnSpPr>
          <p:nvPr/>
        </p:nvCxnSpPr>
        <p:spPr>
          <a:xfrm rot="5400000" flipH="1" flipV="1">
            <a:off x="4647451" y="2286398"/>
            <a:ext cx="766962" cy="765463"/>
          </a:xfrm>
          <a:prstGeom prst="bentConnector2">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8216" name="Elbow Connector 8215"/>
          <p:cNvCxnSpPr>
            <a:stCxn id="8" idx="3"/>
            <a:endCxn id="10" idx="3"/>
          </p:cNvCxnSpPr>
          <p:nvPr/>
        </p:nvCxnSpPr>
        <p:spPr>
          <a:xfrm>
            <a:off x="7006937" y="2285648"/>
            <a:ext cx="27016" cy="2901989"/>
          </a:xfrm>
          <a:prstGeom prst="bentConnector3">
            <a:avLst>
              <a:gd name="adj1" fmla="val 946165"/>
            </a:avLst>
          </a:prstGeom>
          <a:ln w="50800"/>
        </p:spPr>
        <p:style>
          <a:lnRef idx="1">
            <a:schemeClr val="accent1"/>
          </a:lnRef>
          <a:fillRef idx="0">
            <a:schemeClr val="accent1"/>
          </a:fillRef>
          <a:effectRef idx="0">
            <a:schemeClr val="accent1"/>
          </a:effectRef>
          <a:fontRef idx="minor">
            <a:schemeClr val="tx1"/>
          </a:fontRef>
        </p:style>
      </p:cxnSp>
      <p:cxnSp>
        <p:nvCxnSpPr>
          <p:cNvPr id="8218" name="Elbow Connector 8217"/>
          <p:cNvCxnSpPr>
            <a:endCxn id="13" idx="0"/>
          </p:cNvCxnSpPr>
          <p:nvPr/>
        </p:nvCxnSpPr>
        <p:spPr>
          <a:xfrm>
            <a:off x="7315200" y="3052611"/>
            <a:ext cx="723900" cy="439410"/>
          </a:xfrm>
          <a:prstGeom prst="bentConnector2">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8223" name="Straight Arrow Connector 8222"/>
          <p:cNvCxnSpPr>
            <a:stCxn id="6" idx="2"/>
            <a:endCxn id="8195" idx="0"/>
          </p:cNvCxnSpPr>
          <p:nvPr/>
        </p:nvCxnSpPr>
        <p:spPr>
          <a:xfrm flipH="1">
            <a:off x="1600200" y="1402080"/>
            <a:ext cx="3810" cy="96012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8231" name="Straight Connector 8230"/>
          <p:cNvCxnSpPr/>
          <p:nvPr/>
        </p:nvCxnSpPr>
        <p:spPr>
          <a:xfrm>
            <a:off x="7315200" y="4553216"/>
            <a:ext cx="723900"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8235" name="Straight Connector 8234"/>
          <p:cNvCxnSpPr/>
          <p:nvPr/>
        </p:nvCxnSpPr>
        <p:spPr>
          <a:xfrm>
            <a:off x="8039100" y="4553216"/>
            <a:ext cx="0" cy="1401812"/>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8237" name="Straight Arrow Connector 8236"/>
          <p:cNvCxnSpPr>
            <a:endCxn id="12" idx="3"/>
          </p:cNvCxnSpPr>
          <p:nvPr/>
        </p:nvCxnSpPr>
        <p:spPr>
          <a:xfrm flipH="1">
            <a:off x="4455658" y="5955028"/>
            <a:ext cx="3583442" cy="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258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2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19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20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2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20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19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19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21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21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23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23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23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20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10" grpId="0" animBg="1"/>
      <p:bldP spid="12" grpId="0" animBg="1"/>
      <p:bldP spid="13" grpId="0"/>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defRPr/>
            </a:pPr>
            <a:r>
              <a:rPr lang="en-US" dirty="0" smtClean="0"/>
              <a:t>Feedback Control</a:t>
            </a:r>
            <a:endParaRPr lang="en-US" dirty="0"/>
          </a:p>
        </p:txBody>
      </p:sp>
      <p:pic>
        <p:nvPicPr>
          <p:cNvPr id="1843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524000"/>
            <a:ext cx="7961313" cy="4149725"/>
          </a:xfrm>
          <a:prstGeom prst="rect">
            <a:avLst/>
          </a:prstGeom>
          <a:noFill/>
          <a:ln>
            <a:noFill/>
          </a:ln>
          <a:scene3d>
            <a:camera prst="orthographicFront">
              <a:rot lat="0" lon="0" rev="3000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8"/>
          <p:cNvSpPr txBox="1">
            <a:spLocks noChangeArrowheads="1"/>
          </p:cNvSpPr>
          <p:nvPr/>
        </p:nvSpPr>
        <p:spPr bwMode="auto">
          <a:xfrm>
            <a:off x="6472989" y="6260068"/>
            <a:ext cx="2975811" cy="369332"/>
          </a:xfrm>
          <a:prstGeom prst="rect">
            <a:avLst/>
          </a:prstGeom>
          <a:noFill/>
          <a:ln>
            <a:noFill/>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err="1" smtClean="0">
                <a:latin typeface="Arial" pitchFamily="34" charset="0"/>
                <a:cs typeface="Arial" pitchFamily="34" charset="0"/>
              </a:rPr>
              <a:t>Shunway</a:t>
            </a:r>
            <a:r>
              <a:rPr lang="en-US" dirty="0" smtClean="0">
                <a:latin typeface="Arial" pitchFamily="34" charset="0"/>
                <a:cs typeface="Arial" pitchFamily="34" charset="0"/>
              </a:rPr>
              <a:t>-Cook, 2007</a:t>
            </a:r>
            <a:endParaRPr lang="en-US" dirty="0">
              <a:latin typeface="Arial" pitchFamily="34" charset="0"/>
              <a:cs typeface="Arial" pitchFamily="34" charset="0"/>
            </a:endParaRPr>
          </a:p>
        </p:txBody>
      </p:sp>
    </p:spTree>
    <p:extLst>
      <p:ext uri="{BB962C8B-B14F-4D97-AF65-F5344CB8AC3E}">
        <p14:creationId xmlns:p14="http://schemas.microsoft.com/office/powerpoint/2010/main" val="28969535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Process 5"/>
          <p:cNvSpPr/>
          <p:nvPr/>
        </p:nvSpPr>
        <p:spPr>
          <a:xfrm>
            <a:off x="784184" y="1041359"/>
            <a:ext cx="1447800" cy="676275"/>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FF0000"/>
                </a:solidFill>
              </a:rPr>
              <a:t>DESIRED OUTPUT</a:t>
            </a:r>
            <a:endParaRPr lang="en-US" sz="2600" b="1" dirty="0">
              <a:solidFill>
                <a:srgbClr val="FF0000"/>
              </a:solidFill>
            </a:endParaRPr>
          </a:p>
        </p:txBody>
      </p:sp>
      <p:sp>
        <p:nvSpPr>
          <p:cNvPr id="13" name="Flowchart: Process 12"/>
          <p:cNvSpPr/>
          <p:nvPr/>
        </p:nvSpPr>
        <p:spPr>
          <a:xfrm>
            <a:off x="7086600" y="4599018"/>
            <a:ext cx="1447800" cy="456335"/>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FF0000"/>
                </a:solidFill>
              </a:rPr>
              <a:t>OUTPUT</a:t>
            </a:r>
            <a:endParaRPr lang="en-US" sz="2600" b="1" dirty="0">
              <a:solidFill>
                <a:srgbClr val="FF0000"/>
              </a:solidFill>
            </a:endParaRPr>
          </a:p>
        </p:txBody>
      </p:sp>
      <p:grpSp>
        <p:nvGrpSpPr>
          <p:cNvPr id="9" name="Group 8"/>
          <p:cNvGrpSpPr/>
          <p:nvPr/>
        </p:nvGrpSpPr>
        <p:grpSpPr>
          <a:xfrm>
            <a:off x="4673153" y="3073237"/>
            <a:ext cx="1593273" cy="3175163"/>
            <a:chOff x="4949537" y="553507"/>
            <a:chExt cx="1593273" cy="3175163"/>
          </a:xfrm>
        </p:grpSpPr>
        <p:grpSp>
          <p:nvGrpSpPr>
            <p:cNvPr id="5" name="Group 4"/>
            <p:cNvGrpSpPr/>
            <p:nvPr/>
          </p:nvGrpSpPr>
          <p:grpSpPr>
            <a:xfrm>
              <a:off x="4949537" y="553507"/>
              <a:ext cx="1593273" cy="2024114"/>
              <a:chOff x="4949537" y="553507"/>
              <a:chExt cx="1593273" cy="2024114"/>
            </a:xfrm>
          </p:grpSpPr>
          <p:sp>
            <p:nvSpPr>
              <p:cNvPr id="8" name="Flowchart: Process 7"/>
              <p:cNvSpPr/>
              <p:nvPr/>
            </p:nvSpPr>
            <p:spPr>
              <a:xfrm>
                <a:off x="4949537" y="2037294"/>
                <a:ext cx="1593273" cy="54032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smtClean="0"/>
                  <a:t>EFFECTOR</a:t>
                </a:r>
                <a:endParaRPr lang="en-US" sz="2600" dirty="0"/>
              </a:p>
            </p:txBody>
          </p:sp>
          <p:pic>
            <p:nvPicPr>
              <p:cNvPr id="8196" name="Picture 4" descr="C:\Users\mhhuang\AppData\Local\Microsoft\Windows\Temporary Internet Files\Content.IE5\EGDPWM2Y\MC90043844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2968" y="553507"/>
                <a:ext cx="1371600" cy="1370295"/>
              </a:xfrm>
              <a:prstGeom prst="rect">
                <a:avLst/>
              </a:prstGeom>
              <a:noFill/>
              <a:extLst>
                <a:ext uri="{909E8E84-426E-40DD-AFC4-6F175D3DCCD1}">
                  <a14:hiddenFill xmlns:a14="http://schemas.microsoft.com/office/drawing/2010/main">
                    <a:solidFill>
                      <a:srgbClr val="FFFFFF"/>
                    </a:solidFill>
                  </a14:hiddenFill>
                </a:ext>
              </a:extLst>
            </p:spPr>
          </p:pic>
        </p:grpSp>
        <p:pic>
          <p:nvPicPr>
            <p:cNvPr id="8197" name="Picture 5" descr="C:\Users\mhhuang\AppData\Local\Microsoft\Windows\Temporary Internet Files\Content.IE5\G1FX4E1E\MC900018325[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49537" y="2577621"/>
              <a:ext cx="1371600" cy="1151049"/>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8223" name="Straight Arrow Connector 8222"/>
          <p:cNvCxnSpPr>
            <a:stCxn id="6" idx="2"/>
          </p:cNvCxnSpPr>
          <p:nvPr/>
        </p:nvCxnSpPr>
        <p:spPr>
          <a:xfrm flipH="1">
            <a:off x="1504274" y="1717634"/>
            <a:ext cx="3810" cy="2335095"/>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pic>
        <p:nvPicPr>
          <p:cNvPr id="10242" name="Picture 2" descr="C:\Users\mhhuang\AppData\Local\Microsoft\Windows\Temporary Internet Files\Content.IE5\G28PMYKZ\MC900441468[1].png"/>
          <p:cNvPicPr>
            <a:picLocks noChangeAspect="1" noChangeArrowheads="1"/>
          </p:cNvPicPr>
          <p:nvPr/>
        </p:nvPicPr>
        <p:blipFill rotWithShape="1">
          <a:blip r:embed="rId5">
            <a:extLst>
              <a:ext uri="{28A0092B-C50C-407E-A947-70E740481C1C}">
                <a14:useLocalDpi xmlns:a14="http://schemas.microsoft.com/office/drawing/2010/main" val="0"/>
              </a:ext>
            </a:extLst>
          </a:blip>
          <a:srcRect b="35425"/>
          <a:stretch/>
        </p:blipFill>
        <p:spPr bwMode="auto">
          <a:xfrm>
            <a:off x="228943" y="3969591"/>
            <a:ext cx="2742857" cy="1771210"/>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p:cNvCxnSpPr/>
          <p:nvPr/>
        </p:nvCxnSpPr>
        <p:spPr>
          <a:xfrm>
            <a:off x="2653126" y="4855196"/>
            <a:ext cx="1941058" cy="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6295489" y="4827186"/>
            <a:ext cx="768927" cy="1"/>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1704334" y="816517"/>
            <a:ext cx="6506563" cy="3198794"/>
            <a:chOff x="1704334" y="816517"/>
            <a:chExt cx="6506563" cy="3198794"/>
          </a:xfrm>
        </p:grpSpPr>
        <p:sp>
          <p:nvSpPr>
            <p:cNvPr id="12" name="Flowchart: Process 11"/>
            <p:cNvSpPr/>
            <p:nvPr/>
          </p:nvSpPr>
          <p:spPr>
            <a:xfrm>
              <a:off x="2966985" y="974249"/>
              <a:ext cx="1385456" cy="49593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smtClean="0"/>
                <a:t>SENSOR</a:t>
              </a:r>
              <a:endParaRPr lang="en-US" sz="2600" dirty="0"/>
            </a:p>
          </p:txBody>
        </p:sp>
        <p:pic>
          <p:nvPicPr>
            <p:cNvPr id="8200" name="Picture 8" descr="C:\Users\mhhuang\AppData\Local\Microsoft\Windows\Temporary Internet Files\Content.IE5\EGDPWM2Y\MC900149862[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14966" y="1470179"/>
              <a:ext cx="889494" cy="1828800"/>
            </a:xfrm>
            <a:prstGeom prst="rect">
              <a:avLst/>
            </a:prstGeom>
            <a:noFill/>
            <a:extLst>
              <a:ext uri="{909E8E84-426E-40DD-AFC4-6F175D3DCCD1}">
                <a14:hiddenFill xmlns:a14="http://schemas.microsoft.com/office/drawing/2010/main">
                  <a:solidFill>
                    <a:srgbClr val="FFFFFF"/>
                  </a:solidFill>
                </a14:hiddenFill>
              </a:ext>
            </a:extLst>
          </p:spPr>
        </p:pic>
        <p:cxnSp>
          <p:nvCxnSpPr>
            <p:cNvPr id="8237" name="Straight Arrow Connector 8236"/>
            <p:cNvCxnSpPr>
              <a:endCxn id="12" idx="3"/>
            </p:cNvCxnSpPr>
            <p:nvPr/>
          </p:nvCxnSpPr>
          <p:spPr>
            <a:xfrm flipH="1" flipV="1">
              <a:off x="4352441" y="1222214"/>
              <a:ext cx="1594623" cy="6"/>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18" name="Flowchart: Process 17"/>
            <p:cNvSpPr/>
            <p:nvPr/>
          </p:nvSpPr>
          <p:spPr>
            <a:xfrm>
              <a:off x="5962304" y="816517"/>
              <a:ext cx="2248593" cy="81140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smtClean="0"/>
                <a:t>ADVANCED INFORMAITON</a:t>
              </a:r>
              <a:endParaRPr lang="en-US" sz="2600" dirty="0"/>
            </a:p>
          </p:txBody>
        </p:sp>
        <p:cxnSp>
          <p:nvCxnSpPr>
            <p:cNvPr id="7" name="Straight Arrow Connector 6"/>
            <p:cNvCxnSpPr/>
            <p:nvPr/>
          </p:nvCxnSpPr>
          <p:spPr>
            <a:xfrm flipH="1">
              <a:off x="1704334" y="1267934"/>
              <a:ext cx="1201691" cy="2747377"/>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22139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2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24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defRPr/>
            </a:pPr>
            <a:r>
              <a:rPr lang="en-US" dirty="0" smtClean="0"/>
              <a:t>Feedforward Control</a:t>
            </a:r>
            <a:endParaRPr lang="en-US" dirty="0"/>
          </a:p>
        </p:txBody>
      </p:sp>
      <p:pic>
        <p:nvPicPr>
          <p:cNvPr id="1945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431925"/>
            <a:ext cx="7467600" cy="4816475"/>
          </a:xfrm>
          <a:prstGeom prst="rect">
            <a:avLst/>
          </a:prstGeom>
          <a:noFill/>
          <a:ln>
            <a:noFill/>
          </a:ln>
          <a:scene3d>
            <a:camera prst="orthographicFront">
              <a:rot lat="0" lon="0" rev="3000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8"/>
          <p:cNvSpPr txBox="1">
            <a:spLocks noChangeArrowheads="1"/>
          </p:cNvSpPr>
          <p:nvPr/>
        </p:nvSpPr>
        <p:spPr bwMode="auto">
          <a:xfrm>
            <a:off x="6472989" y="6260068"/>
            <a:ext cx="2975811" cy="369332"/>
          </a:xfrm>
          <a:prstGeom prst="rect">
            <a:avLst/>
          </a:prstGeom>
          <a:noFill/>
          <a:ln>
            <a:noFill/>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err="1" smtClean="0">
                <a:latin typeface="Arial" pitchFamily="34" charset="0"/>
                <a:cs typeface="Arial" pitchFamily="34" charset="0"/>
              </a:rPr>
              <a:t>Shunway</a:t>
            </a:r>
            <a:r>
              <a:rPr lang="en-US" dirty="0" smtClean="0">
                <a:latin typeface="Arial" pitchFamily="34" charset="0"/>
                <a:cs typeface="Arial" pitchFamily="34" charset="0"/>
              </a:rPr>
              <a:t>-Cook, 2007</a:t>
            </a:r>
            <a:endParaRPr lang="en-US" dirty="0">
              <a:latin typeface="Arial" pitchFamily="34" charset="0"/>
              <a:cs typeface="Arial" pitchFamily="34" charset="0"/>
            </a:endParaRPr>
          </a:p>
        </p:txBody>
      </p:sp>
    </p:spTree>
    <p:extLst>
      <p:ext uri="{BB962C8B-B14F-4D97-AF65-F5344CB8AC3E}">
        <p14:creationId xmlns:p14="http://schemas.microsoft.com/office/powerpoint/2010/main" val="3595691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1"/>
          <p:cNvSpPr>
            <a:spLocks noGrp="1"/>
          </p:cNvSpPr>
          <p:nvPr>
            <p:ph idx="1"/>
          </p:nvPr>
        </p:nvSpPr>
        <p:spPr/>
        <p:txBody>
          <a:bodyPr>
            <a:normAutofit/>
          </a:bodyPr>
          <a:lstStyle/>
          <a:p>
            <a:r>
              <a:rPr lang="en-US" sz="3000" dirty="0" smtClean="0"/>
              <a:t>Feedforward control uses initial inputs from vision</a:t>
            </a:r>
          </a:p>
          <a:p>
            <a:r>
              <a:rPr lang="en-US" sz="3000" dirty="0" smtClean="0"/>
              <a:t>Feedback control uses somatosensory inputs from arm</a:t>
            </a:r>
          </a:p>
        </p:txBody>
      </p:sp>
      <p:sp>
        <p:nvSpPr>
          <p:cNvPr id="3" name="Title 2"/>
          <p:cNvSpPr>
            <a:spLocks noGrp="1"/>
          </p:cNvSpPr>
          <p:nvPr>
            <p:ph type="title"/>
          </p:nvPr>
        </p:nvSpPr>
        <p:spPr/>
        <p:txBody>
          <a:bodyPr wrap="square" lIns="91440" tIns="45720" rIns="91440" bIns="45720" numCol="1" anchorCtr="0" compatLnSpc="1">
            <a:prstTxWarp prst="textNoShape">
              <a:avLst/>
            </a:prstTxWarp>
            <a:normAutofit/>
          </a:bodyPr>
          <a:lstStyle/>
          <a:p>
            <a:r>
              <a:rPr lang="en-US" dirty="0" smtClean="0"/>
              <a:t>Feedback vs. Feedforward Control </a:t>
            </a:r>
          </a:p>
        </p:txBody>
      </p:sp>
      <p:pic>
        <p:nvPicPr>
          <p:cNvPr id="2048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0650" y="3516313"/>
            <a:ext cx="490537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8"/>
          <p:cNvSpPr txBox="1">
            <a:spLocks noChangeArrowheads="1"/>
          </p:cNvSpPr>
          <p:nvPr/>
        </p:nvSpPr>
        <p:spPr bwMode="auto">
          <a:xfrm>
            <a:off x="6472987" y="6291819"/>
            <a:ext cx="2975811" cy="369332"/>
          </a:xfrm>
          <a:prstGeom prst="rect">
            <a:avLst/>
          </a:prstGeom>
          <a:noFill/>
          <a:ln>
            <a:noFill/>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err="1" smtClean="0">
                <a:latin typeface="Arial" pitchFamily="34" charset="0"/>
                <a:cs typeface="Arial" pitchFamily="34" charset="0"/>
              </a:rPr>
              <a:t>Shunway</a:t>
            </a:r>
            <a:r>
              <a:rPr lang="en-US" dirty="0" smtClean="0">
                <a:latin typeface="Arial" pitchFamily="34" charset="0"/>
                <a:cs typeface="Arial" pitchFamily="34" charset="0"/>
              </a:rPr>
              <a:t>-Cook, 2007</a:t>
            </a:r>
            <a:endParaRPr lang="en-US" dirty="0">
              <a:latin typeface="Arial" pitchFamily="34" charset="0"/>
              <a:cs typeface="Arial" pitchFamily="34" charset="0"/>
            </a:endParaRPr>
          </a:p>
        </p:txBody>
      </p:sp>
    </p:spTree>
    <p:extLst>
      <p:ext uri="{BB962C8B-B14F-4D97-AF65-F5344CB8AC3E}">
        <p14:creationId xmlns:p14="http://schemas.microsoft.com/office/powerpoint/2010/main" val="39398391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Functions of brain areas in motor control</a:t>
            </a:r>
            <a:endParaRPr lang="en-US" dirty="0">
              <a:solidFill>
                <a:schemeClr val="tx1"/>
              </a:solidFill>
            </a:endParaRPr>
          </a:p>
        </p:txBody>
      </p:sp>
    </p:spTree>
    <p:extLst>
      <p:ext uri="{BB962C8B-B14F-4D97-AF65-F5344CB8AC3E}">
        <p14:creationId xmlns:p14="http://schemas.microsoft.com/office/powerpoint/2010/main" val="4037142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5181600" y="754796"/>
            <a:ext cx="3627437"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33400" y="6025604"/>
            <a:ext cx="4267200" cy="461665"/>
          </a:xfrm>
          <a:prstGeom prst="rect">
            <a:avLst/>
          </a:prstGeom>
          <a:noFill/>
        </p:spPr>
        <p:txBody>
          <a:bodyPr wrap="square" rtlCol="0">
            <a:spAutoFit/>
          </a:bodyPr>
          <a:lstStyle/>
          <a:p>
            <a:r>
              <a:rPr lang="en-US" sz="2400" dirty="0" err="1" smtClean="0"/>
              <a:t>Blumefeld</a:t>
            </a:r>
            <a:r>
              <a:rPr lang="en-US" sz="2400" dirty="0" smtClean="0"/>
              <a:t>, 2010; Lundy, 2007</a:t>
            </a:r>
            <a:endParaRPr lang="en-US" sz="2400" dirty="0"/>
          </a:p>
        </p:txBody>
      </p:sp>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685800"/>
            <a:ext cx="5200650" cy="353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51138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Prefrontal Cortex</a:t>
            </a:r>
            <a:endParaRPr lang="en-US" dirty="0"/>
          </a:p>
        </p:txBody>
      </p:sp>
      <p:sp>
        <p:nvSpPr>
          <p:cNvPr id="9219" name="Content Placeholder 2"/>
          <p:cNvSpPr>
            <a:spLocks noGrp="1"/>
          </p:cNvSpPr>
          <p:nvPr>
            <p:ph idx="1"/>
          </p:nvPr>
        </p:nvSpPr>
        <p:spPr/>
        <p:txBody>
          <a:bodyPr/>
          <a:lstStyle/>
          <a:p>
            <a:r>
              <a:rPr lang="en-US" smtClean="0"/>
              <a:t>Strategic planning, decision to move</a:t>
            </a:r>
          </a:p>
          <a:p>
            <a:r>
              <a:rPr lang="en-US" smtClean="0"/>
              <a:t>Motivation</a:t>
            </a:r>
          </a:p>
          <a:p>
            <a:r>
              <a:rPr lang="en-US" smtClean="0"/>
              <a:t>Changing strategy to move, adaptive</a:t>
            </a:r>
          </a:p>
          <a:p>
            <a:r>
              <a:rPr lang="en-US" smtClean="0"/>
              <a:t>Selection of appropriate actions for a particular behavioral context</a:t>
            </a:r>
          </a:p>
          <a:p>
            <a:pPr lvl="1"/>
            <a:endParaRPr lang="en-US" dirty="0" smtClean="0"/>
          </a:p>
        </p:txBody>
      </p:sp>
    </p:spTree>
    <p:custDataLst>
      <p:tags r:id="rId1"/>
    </p:custDataLst>
    <p:extLst>
      <p:ext uri="{BB962C8B-B14F-4D97-AF65-F5344CB8AC3E}">
        <p14:creationId xmlns:p14="http://schemas.microsoft.com/office/powerpoint/2010/main" val="37857352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Posterior Parietal Cortex </a:t>
            </a:r>
            <a:endParaRPr lang="en-US" dirty="0"/>
          </a:p>
        </p:txBody>
      </p:sp>
      <p:sp>
        <p:nvSpPr>
          <p:cNvPr id="9219" name="Content Placeholder 2"/>
          <p:cNvSpPr>
            <a:spLocks noGrp="1"/>
          </p:cNvSpPr>
          <p:nvPr>
            <p:ph idx="1"/>
          </p:nvPr>
        </p:nvSpPr>
        <p:spPr/>
        <p:txBody>
          <a:bodyPr/>
          <a:lstStyle/>
          <a:p>
            <a:r>
              <a:rPr lang="en-US" smtClean="0"/>
              <a:t>Ensuring that movements are targeted accurately to objects in external space</a:t>
            </a:r>
          </a:p>
          <a:p>
            <a:r>
              <a:rPr lang="en-US" smtClean="0"/>
              <a:t>Processing spatial relationships of objects in the world </a:t>
            </a:r>
          </a:p>
          <a:p>
            <a:r>
              <a:rPr lang="en-US" smtClean="0"/>
              <a:t>Building a representation of external space </a:t>
            </a:r>
            <a:endParaRPr lang="en-US" dirty="0" smtClean="0"/>
          </a:p>
        </p:txBody>
      </p:sp>
    </p:spTree>
    <p:custDataLst>
      <p:tags r:id="rId1"/>
    </p:custDataLst>
    <p:extLst>
      <p:ext uri="{BB962C8B-B14F-4D97-AF65-F5344CB8AC3E}">
        <p14:creationId xmlns:p14="http://schemas.microsoft.com/office/powerpoint/2010/main" val="31795177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51062"/>
          </a:xfrm>
        </p:spPr>
        <p:txBody>
          <a:bodyPr>
            <a:normAutofit fontScale="90000"/>
          </a:bodyPr>
          <a:lstStyle/>
          <a:p>
            <a:pPr>
              <a:lnSpc>
                <a:spcPct val="90000"/>
              </a:lnSpc>
              <a:defRPr/>
            </a:pPr>
            <a:r>
              <a:rPr lang="en-US" dirty="0" smtClean="0">
                <a:solidFill>
                  <a:schemeClr val="accent1">
                    <a:satMod val="150000"/>
                  </a:schemeClr>
                </a:solidFill>
              </a:rPr>
              <a:t>Primary Motor Cortex (Area 4</a:t>
            </a:r>
            <a:r>
              <a:rPr lang="en-US" dirty="0">
                <a:solidFill>
                  <a:schemeClr val="accent1">
                    <a:satMod val="150000"/>
                  </a:schemeClr>
                </a:solidFill>
              </a:rPr>
              <a:t>): Execution of Voluntary Movement</a:t>
            </a:r>
          </a:p>
        </p:txBody>
      </p:sp>
      <p:sp>
        <p:nvSpPr>
          <p:cNvPr id="17411" name="Content Placeholder 2"/>
          <p:cNvSpPr>
            <a:spLocks noGrp="1"/>
          </p:cNvSpPr>
          <p:nvPr>
            <p:ph sz="half" idx="1"/>
          </p:nvPr>
        </p:nvSpPr>
        <p:spPr>
          <a:xfrm>
            <a:off x="457200" y="1524000"/>
            <a:ext cx="4572000" cy="4624387"/>
          </a:xfrm>
        </p:spPr>
        <p:txBody>
          <a:bodyPr>
            <a:noAutofit/>
          </a:bodyPr>
          <a:lstStyle/>
          <a:p>
            <a:r>
              <a:rPr lang="en-US" sz="3400" dirty="0"/>
              <a:t>Fire 5-100 </a:t>
            </a:r>
            <a:r>
              <a:rPr lang="en-US" sz="3400" dirty="0" err="1"/>
              <a:t>msec</a:t>
            </a:r>
            <a:r>
              <a:rPr lang="en-US" sz="3400" dirty="0"/>
              <a:t> before movement onset</a:t>
            </a:r>
          </a:p>
          <a:p>
            <a:pPr eaLnBrk="1" hangingPunct="1"/>
            <a:r>
              <a:rPr lang="en-US" sz="3400" dirty="0" smtClean="0"/>
              <a:t>Encodes </a:t>
            </a:r>
            <a:r>
              <a:rPr lang="en-US" sz="3400" b="1" u="sng" dirty="0" smtClean="0"/>
              <a:t>force</a:t>
            </a:r>
            <a:r>
              <a:rPr lang="en-US" sz="3400" dirty="0" smtClean="0"/>
              <a:t> of </a:t>
            </a:r>
            <a:r>
              <a:rPr lang="en-US" sz="3400" b="1" dirty="0" smtClean="0"/>
              <a:t>movement</a:t>
            </a:r>
            <a:r>
              <a:rPr lang="en-US" sz="3400" dirty="0" smtClean="0"/>
              <a:t>: the rate of neuronal firing ↑ with increased resistance to movement</a:t>
            </a:r>
          </a:p>
          <a:p>
            <a:pPr eaLnBrk="1" hangingPunct="1"/>
            <a:endParaRPr lang="en-US" sz="3400" dirty="0" smtClean="0"/>
          </a:p>
        </p:txBody>
      </p:sp>
      <p:pic>
        <p:nvPicPr>
          <p:cNvPr id="17412" name="Picture 5"/>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114925" y="2774965"/>
            <a:ext cx="3657600" cy="3243943"/>
          </a:xfrm>
          <a:noFill/>
        </p:spPr>
      </p:pic>
      <p:sp>
        <p:nvSpPr>
          <p:cNvPr id="4" name="Rectangle 3"/>
          <p:cNvSpPr/>
          <p:nvPr/>
        </p:nvSpPr>
        <p:spPr>
          <a:xfrm>
            <a:off x="5334000" y="1524000"/>
            <a:ext cx="3429000" cy="1255728"/>
          </a:xfrm>
          <a:prstGeom prst="rect">
            <a:avLst/>
          </a:prstGeom>
        </p:spPr>
        <p:txBody>
          <a:bodyPr wrap="square">
            <a:spAutoFit/>
          </a:bodyPr>
          <a:lstStyle/>
          <a:p>
            <a:pPr>
              <a:lnSpc>
                <a:spcPct val="90000"/>
              </a:lnSpc>
            </a:pPr>
            <a:r>
              <a:rPr lang="en-US" sz="2800" dirty="0" smtClean="0">
                <a:solidFill>
                  <a:srgbClr val="C00000"/>
                </a:solidFill>
              </a:rPr>
              <a:t>Evarts’ study </a:t>
            </a:r>
            <a:r>
              <a:rPr lang="en-US" sz="2800" dirty="0">
                <a:solidFill>
                  <a:srgbClr val="C00000"/>
                </a:solidFill>
              </a:rPr>
              <a:t>(1968</a:t>
            </a:r>
            <a:r>
              <a:rPr lang="en-US" sz="2800" dirty="0" smtClean="0">
                <a:solidFill>
                  <a:srgbClr val="C00000"/>
                </a:solidFill>
              </a:rPr>
              <a:t>)</a:t>
            </a:r>
          </a:p>
          <a:p>
            <a:pPr>
              <a:lnSpc>
                <a:spcPct val="90000"/>
              </a:lnSpc>
            </a:pPr>
            <a:r>
              <a:rPr lang="en-US" sz="2800" dirty="0" smtClean="0">
                <a:solidFill>
                  <a:srgbClr val="C00000"/>
                </a:solidFill>
              </a:rPr>
              <a:t>monkeys </a:t>
            </a:r>
            <a:r>
              <a:rPr lang="en-US" sz="2800" dirty="0">
                <a:solidFill>
                  <a:srgbClr val="C00000"/>
                </a:solidFill>
              </a:rPr>
              <a:t>made wrist </a:t>
            </a:r>
            <a:r>
              <a:rPr lang="en-US" sz="2800" dirty="0" smtClean="0">
                <a:solidFill>
                  <a:srgbClr val="C00000"/>
                </a:solidFill>
              </a:rPr>
              <a:t>flexion/extension</a:t>
            </a:r>
            <a:endParaRPr lang="en-US" sz="2800" dirty="0">
              <a:solidFill>
                <a:srgbClr val="C00000"/>
              </a:solidFill>
            </a:endParaRPr>
          </a:p>
        </p:txBody>
      </p:sp>
      <p:sp>
        <p:nvSpPr>
          <p:cNvPr id="5" name="Rectangle 4"/>
          <p:cNvSpPr/>
          <p:nvPr/>
        </p:nvSpPr>
        <p:spPr>
          <a:xfrm>
            <a:off x="533400" y="5181600"/>
            <a:ext cx="4572000" cy="1569660"/>
          </a:xfrm>
          <a:prstGeom prst="rect">
            <a:avLst/>
          </a:prstGeom>
        </p:spPr>
        <p:txBody>
          <a:bodyPr wrap="square">
            <a:spAutoFit/>
          </a:bodyPr>
          <a:lstStyle/>
          <a:p>
            <a:r>
              <a:rPr lang="en-US" sz="2400" dirty="0" smtClean="0">
                <a:hlinkClick r:id="rId5"/>
              </a:rPr>
              <a:t>View </a:t>
            </a:r>
            <a:r>
              <a:rPr lang="en-US" sz="2400" dirty="0">
                <a:hlinkClick r:id="rId5"/>
              </a:rPr>
              <a:t>animation</a:t>
            </a:r>
            <a:r>
              <a:rPr lang="en-US" sz="2400" dirty="0"/>
              <a:t> </a:t>
            </a:r>
            <a:r>
              <a:rPr lang="en-US" sz="2400" dirty="0" smtClean="0"/>
              <a:t>Figure 3.7</a:t>
            </a:r>
          </a:p>
          <a:p>
            <a:r>
              <a:rPr lang="en-US" sz="2400" dirty="0" smtClean="0">
                <a:hlinkClick r:id="rId5"/>
              </a:rPr>
              <a:t>http</a:t>
            </a:r>
            <a:r>
              <a:rPr lang="en-US" sz="2400" dirty="0">
                <a:hlinkClick r:id="rId5"/>
              </a:rPr>
              <a:t>://</a:t>
            </a:r>
            <a:r>
              <a:rPr lang="en-US" sz="2400" dirty="0" smtClean="0">
                <a:hlinkClick r:id="rId5"/>
              </a:rPr>
              <a:t>neuroscience.uth.tmc.edu/s3/chapter03.html</a:t>
            </a:r>
            <a:endParaRPr lang="en-US" sz="2400" dirty="0" smtClean="0"/>
          </a:p>
          <a:p>
            <a:endParaRPr lang="en-US" sz="2400" dirty="0"/>
          </a:p>
        </p:txBody>
      </p:sp>
    </p:spTree>
    <p:custDataLst>
      <p:tags r:id="rId1"/>
    </p:custDataLst>
    <p:extLst>
      <p:ext uri="{BB962C8B-B14F-4D97-AF65-F5344CB8AC3E}">
        <p14:creationId xmlns:p14="http://schemas.microsoft.com/office/powerpoint/2010/main" val="28529252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51062"/>
          </a:xfrm>
        </p:spPr>
        <p:txBody>
          <a:bodyPr>
            <a:normAutofit/>
          </a:bodyPr>
          <a:lstStyle/>
          <a:p>
            <a:pPr>
              <a:lnSpc>
                <a:spcPct val="90000"/>
              </a:lnSpc>
              <a:defRPr/>
            </a:pPr>
            <a:r>
              <a:rPr lang="en-US" sz="3800" dirty="0" smtClean="0">
                <a:solidFill>
                  <a:schemeClr val="accent1">
                    <a:satMod val="150000"/>
                  </a:schemeClr>
                </a:solidFill>
              </a:rPr>
              <a:t>Primary Motor Cortex (Area 4</a:t>
            </a:r>
            <a:r>
              <a:rPr lang="en-US" sz="3800" dirty="0">
                <a:solidFill>
                  <a:schemeClr val="accent1">
                    <a:satMod val="150000"/>
                  </a:schemeClr>
                </a:solidFill>
              </a:rPr>
              <a:t>): Execution of </a:t>
            </a:r>
            <a:r>
              <a:rPr lang="en-US" sz="3800" dirty="0" smtClean="0">
                <a:solidFill>
                  <a:schemeClr val="accent1">
                    <a:satMod val="150000"/>
                  </a:schemeClr>
                </a:solidFill>
              </a:rPr>
              <a:t>Voluntary Movement</a:t>
            </a:r>
            <a:endParaRPr lang="en-US" sz="3800" dirty="0">
              <a:solidFill>
                <a:schemeClr val="accent1">
                  <a:satMod val="150000"/>
                </a:schemeClr>
              </a:solidFill>
            </a:endParaRPr>
          </a:p>
        </p:txBody>
      </p:sp>
      <p:sp>
        <p:nvSpPr>
          <p:cNvPr id="3" name="Content Placeholder 2"/>
          <p:cNvSpPr>
            <a:spLocks noGrp="1"/>
          </p:cNvSpPr>
          <p:nvPr>
            <p:ph sz="half" idx="1"/>
          </p:nvPr>
        </p:nvSpPr>
        <p:spPr>
          <a:xfrm>
            <a:off x="380124" y="1608985"/>
            <a:ext cx="4728605" cy="1263100"/>
          </a:xfrm>
        </p:spPr>
        <p:txBody>
          <a:bodyPr rtlCol="0">
            <a:noAutofit/>
          </a:bodyPr>
          <a:lstStyle/>
          <a:p>
            <a:pPr indent="-225425" eaLnBrk="1" fontAlgn="auto" hangingPunct="1">
              <a:spcBef>
                <a:spcPts val="0"/>
              </a:spcBef>
              <a:defRPr/>
            </a:pPr>
            <a:r>
              <a:rPr lang="en-US" sz="3400" dirty="0" smtClean="0"/>
              <a:t>Encodes </a:t>
            </a:r>
            <a:r>
              <a:rPr lang="en-US" sz="3400" b="1" u="sng" dirty="0" smtClean="0"/>
              <a:t>direction</a:t>
            </a:r>
            <a:r>
              <a:rPr lang="en-US" sz="3400" dirty="0" smtClean="0"/>
              <a:t> and</a:t>
            </a:r>
            <a:r>
              <a:rPr lang="en-US" sz="3400" u="sng" dirty="0" smtClean="0"/>
              <a:t> </a:t>
            </a:r>
            <a:r>
              <a:rPr lang="en-US" sz="3400" b="1" u="sng" dirty="0" smtClean="0"/>
              <a:t>distance</a:t>
            </a:r>
            <a:r>
              <a:rPr lang="en-US" sz="3400" b="1" dirty="0" smtClean="0"/>
              <a:t> </a:t>
            </a:r>
            <a:r>
              <a:rPr lang="en-US" sz="3400" dirty="0" smtClean="0"/>
              <a:t>of </a:t>
            </a:r>
            <a:r>
              <a:rPr lang="en-US" sz="3400" b="1" dirty="0" smtClean="0"/>
              <a:t>movement</a:t>
            </a:r>
            <a:endParaRPr lang="en-US" sz="3400" dirty="0" smtClean="0"/>
          </a:p>
          <a:p>
            <a:pPr marL="438912" indent="-320040" eaLnBrk="1" fontAlgn="auto" hangingPunct="1">
              <a:spcBef>
                <a:spcPts val="0"/>
              </a:spcBef>
              <a:buFont typeface="Wingdings 2"/>
              <a:buChar char=""/>
              <a:defRPr/>
            </a:pPr>
            <a:endParaRPr lang="en-US" sz="3400" dirty="0"/>
          </a:p>
        </p:txBody>
      </p:sp>
      <p:sp>
        <p:nvSpPr>
          <p:cNvPr id="4" name="Content Placeholder 3"/>
          <p:cNvSpPr>
            <a:spLocks noGrp="1"/>
          </p:cNvSpPr>
          <p:nvPr>
            <p:ph sz="half" idx="2"/>
          </p:nvPr>
        </p:nvSpPr>
        <p:spPr>
          <a:xfrm>
            <a:off x="4800600" y="4891917"/>
            <a:ext cx="3846307" cy="1524000"/>
          </a:xfrm>
        </p:spPr>
        <p:txBody>
          <a:bodyPr rtlCol="0">
            <a:noAutofit/>
          </a:bodyPr>
          <a:lstStyle/>
          <a:p>
            <a:pPr marL="118872" indent="0" eaLnBrk="1" fontAlgn="auto" hangingPunct="1">
              <a:spcBef>
                <a:spcPts val="0"/>
              </a:spcBef>
              <a:spcAft>
                <a:spcPts val="0"/>
              </a:spcAft>
              <a:buNone/>
              <a:defRPr/>
            </a:pPr>
            <a:r>
              <a:rPr lang="en-US" sz="2600" dirty="0" smtClean="0">
                <a:solidFill>
                  <a:srgbClr val="0070C0"/>
                </a:solidFill>
              </a:rPr>
              <a:t>Vectors show firing of neurons to movements in different directions (       indicates max response)</a:t>
            </a:r>
          </a:p>
          <a:p>
            <a:pPr marL="438912" indent="-320040" eaLnBrk="1" fontAlgn="auto" hangingPunct="1">
              <a:spcBef>
                <a:spcPts val="0"/>
              </a:spcBef>
              <a:spcAft>
                <a:spcPts val="0"/>
              </a:spcAft>
              <a:buFont typeface="Wingdings 2"/>
              <a:buChar char=""/>
              <a:defRPr/>
            </a:pPr>
            <a:endParaRPr lang="en-US" sz="2600" dirty="0" smtClean="0">
              <a:solidFill>
                <a:srgbClr val="0070C0"/>
              </a:solidFill>
            </a:endParaRPr>
          </a:p>
          <a:p>
            <a:pPr marL="438912" indent="-320040" eaLnBrk="1" fontAlgn="auto" hangingPunct="1">
              <a:spcBef>
                <a:spcPts val="0"/>
              </a:spcBef>
              <a:spcAft>
                <a:spcPts val="0"/>
              </a:spcAft>
              <a:buFont typeface="Wingdings 2"/>
              <a:buChar char=""/>
              <a:defRPr/>
            </a:pPr>
            <a:endParaRPr lang="en-US" sz="2600" dirty="0">
              <a:solidFill>
                <a:srgbClr val="0070C0"/>
              </a:solidFill>
            </a:endParaRPr>
          </a:p>
        </p:txBody>
      </p:sp>
      <p:pic>
        <p:nvPicPr>
          <p:cNvPr id="1638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187" y="2900660"/>
            <a:ext cx="3311133"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402" name="Group 16401"/>
          <p:cNvGrpSpPr/>
          <p:nvPr/>
        </p:nvGrpSpPr>
        <p:grpSpPr>
          <a:xfrm>
            <a:off x="5029200" y="1681460"/>
            <a:ext cx="3433579" cy="4155960"/>
            <a:chOff x="5105400" y="1681460"/>
            <a:chExt cx="3433579" cy="4155960"/>
          </a:xfrm>
        </p:grpSpPr>
        <p:grpSp>
          <p:nvGrpSpPr>
            <p:cNvPr id="16401" name="Group 16400"/>
            <p:cNvGrpSpPr/>
            <p:nvPr/>
          </p:nvGrpSpPr>
          <p:grpSpPr>
            <a:xfrm>
              <a:off x="5105400" y="1681460"/>
              <a:ext cx="3433579" cy="3200400"/>
              <a:chOff x="5100821" y="1681460"/>
              <a:chExt cx="3433579" cy="3200400"/>
            </a:xfrm>
          </p:grpSpPr>
          <p:pic>
            <p:nvPicPr>
              <p:cNvPr id="1639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0821" y="1681460"/>
                <a:ext cx="3433578" cy="32004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cxnSp>
            <p:nvCxnSpPr>
              <p:cNvPr id="12" name="Straight Arrow Connector 11"/>
              <p:cNvCxnSpPr/>
              <p:nvPr/>
            </p:nvCxnSpPr>
            <p:spPr>
              <a:xfrm>
                <a:off x="7463991" y="3915072"/>
                <a:ext cx="585126" cy="4667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5516247" y="3915072"/>
                <a:ext cx="585126" cy="3667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7656711" y="3310831"/>
                <a:ext cx="877689" cy="10418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7469067" y="2133195"/>
                <a:ext cx="531933" cy="60007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6626359" y="1681460"/>
                <a:ext cx="146281" cy="75842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5516247" y="2281535"/>
                <a:ext cx="598839" cy="46672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5104150" y="3294162"/>
                <a:ext cx="731520"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6762679" y="4043660"/>
                <a:ext cx="1" cy="838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28" name="Straight Arrow Connector 27"/>
            <p:cNvCxnSpPr/>
            <p:nvPr/>
          </p:nvCxnSpPr>
          <p:spPr>
            <a:xfrm flipH="1">
              <a:off x="7848600" y="5837420"/>
              <a:ext cx="455096" cy="0"/>
            </a:xfrm>
            <a:prstGeom prst="straightConnector1">
              <a:avLst/>
            </a:prstGeom>
            <a:ln w="38100">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6397" name="Rectangle 16396"/>
          <p:cNvSpPr/>
          <p:nvPr/>
        </p:nvSpPr>
        <p:spPr>
          <a:xfrm>
            <a:off x="886762" y="5562600"/>
            <a:ext cx="3417313" cy="812530"/>
          </a:xfrm>
          <a:prstGeom prst="rect">
            <a:avLst/>
          </a:prstGeom>
        </p:spPr>
        <p:txBody>
          <a:bodyPr wrap="square">
            <a:spAutoFit/>
          </a:bodyPr>
          <a:lstStyle/>
          <a:p>
            <a:pPr marL="117475" indent="0">
              <a:lnSpc>
                <a:spcPct val="90000"/>
              </a:lnSpc>
              <a:buNone/>
              <a:defRPr/>
            </a:pPr>
            <a:r>
              <a:rPr lang="en-US" sz="2600" dirty="0">
                <a:solidFill>
                  <a:srgbClr val="C00000"/>
                </a:solidFill>
              </a:rPr>
              <a:t>Monkeys moved lever toward </a:t>
            </a:r>
            <a:r>
              <a:rPr lang="en-US" sz="2600" dirty="0" smtClean="0">
                <a:solidFill>
                  <a:srgbClr val="C00000"/>
                </a:solidFill>
              </a:rPr>
              <a:t>light</a:t>
            </a:r>
            <a:endParaRPr lang="en-US" sz="2600" dirty="0">
              <a:solidFill>
                <a:srgbClr val="C00000"/>
              </a:solidFill>
            </a:endParaRPr>
          </a:p>
        </p:txBody>
      </p:sp>
    </p:spTree>
    <p:custDataLst>
      <p:tags r:id="rId1"/>
    </p:custDataLst>
    <p:extLst>
      <p:ext uri="{BB962C8B-B14F-4D97-AF65-F5344CB8AC3E}">
        <p14:creationId xmlns:p14="http://schemas.microsoft.com/office/powerpoint/2010/main" val="7254789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Primary Motor Cortex (Area 4): Execution of Voluntary Movement</a:t>
            </a:r>
            <a:endParaRPr lang="en-US" dirty="0"/>
          </a:p>
        </p:txBody>
      </p:sp>
      <p:sp>
        <p:nvSpPr>
          <p:cNvPr id="8" name="Content Placeholder 7"/>
          <p:cNvSpPr>
            <a:spLocks noGrp="1"/>
          </p:cNvSpPr>
          <p:nvPr>
            <p:ph sz="half" idx="1"/>
          </p:nvPr>
        </p:nvSpPr>
        <p:spPr>
          <a:xfrm>
            <a:off x="457200" y="1600200"/>
            <a:ext cx="4648200" cy="4525963"/>
          </a:xfrm>
        </p:spPr>
        <p:txBody>
          <a:bodyPr>
            <a:noAutofit/>
          </a:bodyPr>
          <a:lstStyle/>
          <a:p>
            <a:pPr>
              <a:spcBef>
                <a:spcPts val="600"/>
              </a:spcBef>
            </a:pPr>
            <a:r>
              <a:rPr lang="en-US" sz="3400" dirty="0" smtClean="0"/>
              <a:t>Encode </a:t>
            </a:r>
            <a:r>
              <a:rPr lang="en-US" sz="3400" dirty="0"/>
              <a:t>the </a:t>
            </a:r>
            <a:r>
              <a:rPr lang="en-US" sz="3400" b="1" u="sng" dirty="0"/>
              <a:t>speed</a:t>
            </a:r>
            <a:r>
              <a:rPr lang="en-US" sz="3400" b="1" dirty="0"/>
              <a:t> </a:t>
            </a:r>
            <a:r>
              <a:rPr lang="en-US" sz="3400" dirty="0"/>
              <a:t>of </a:t>
            </a:r>
            <a:r>
              <a:rPr lang="en-US" sz="3400" b="1" dirty="0" smtClean="0"/>
              <a:t>movement</a:t>
            </a:r>
          </a:p>
          <a:p>
            <a:pPr lvl="1">
              <a:spcBef>
                <a:spcPts val="600"/>
              </a:spcBef>
            </a:pPr>
            <a:r>
              <a:rPr lang="en-US" sz="3400" dirty="0"/>
              <a:t>Movement velocity profile is typically </a:t>
            </a:r>
            <a:r>
              <a:rPr lang="en-US" sz="3400" dirty="0">
                <a:solidFill>
                  <a:srgbClr val="C00000"/>
                </a:solidFill>
              </a:rPr>
              <a:t>“bell-shaped</a:t>
            </a:r>
            <a:r>
              <a:rPr lang="en-US" sz="3400" dirty="0" smtClean="0">
                <a:solidFill>
                  <a:srgbClr val="C00000"/>
                </a:solidFill>
              </a:rPr>
              <a:t>”</a:t>
            </a:r>
          </a:p>
          <a:p>
            <a:pPr lvl="1">
              <a:spcBef>
                <a:spcPts val="600"/>
              </a:spcBef>
            </a:pPr>
            <a:r>
              <a:rPr lang="en-US" sz="3400" dirty="0" smtClean="0"/>
              <a:t>Firing rates of neurons correlate with acceleration and deceleration of the velocity profile</a:t>
            </a:r>
          </a:p>
        </p:txBody>
      </p:sp>
      <p:sp>
        <p:nvSpPr>
          <p:cNvPr id="9" name="Content Placeholder 8"/>
          <p:cNvSpPr>
            <a:spLocks noGrp="1"/>
          </p:cNvSpPr>
          <p:nvPr>
            <p:ph sz="half" idx="2"/>
          </p:nvPr>
        </p:nvSpPr>
        <p:spPr>
          <a:xfrm>
            <a:off x="5181600" y="1600200"/>
            <a:ext cx="3581400" cy="1406629"/>
          </a:xfrm>
        </p:spPr>
        <p:txBody>
          <a:bodyPr>
            <a:noAutofit/>
          </a:bodyPr>
          <a:lstStyle/>
          <a:p>
            <a:pPr marL="0" indent="0">
              <a:buNone/>
            </a:pPr>
            <a:r>
              <a:rPr lang="en-US" sz="3200" dirty="0" smtClean="0">
                <a:solidFill>
                  <a:srgbClr val="C00000"/>
                </a:solidFill>
              </a:rPr>
              <a:t>Hand velocity during a reaching task.</a:t>
            </a:r>
            <a:endParaRPr lang="en-US" sz="3200" dirty="0">
              <a:solidFill>
                <a:srgbClr val="C00000"/>
              </a:solidFill>
            </a:endParaRP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3140179"/>
            <a:ext cx="3657600" cy="2860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5406916" y="6081711"/>
            <a:ext cx="2427396" cy="461665"/>
          </a:xfrm>
          <a:prstGeom prst="rect">
            <a:avLst/>
          </a:prstGeom>
        </p:spPr>
        <p:txBody>
          <a:bodyPr wrap="none">
            <a:spAutoFit/>
          </a:bodyPr>
          <a:lstStyle/>
          <a:p>
            <a:r>
              <a:rPr lang="en-US" sz="2400" dirty="0" smtClean="0"/>
              <a:t>Rosenbaum, 1995</a:t>
            </a:r>
            <a:endParaRPr lang="en-US" sz="2400" dirty="0"/>
          </a:p>
        </p:txBody>
      </p:sp>
    </p:spTree>
    <p:custDataLst>
      <p:tags r:id="rId1"/>
    </p:custDataLst>
    <p:extLst>
      <p:ext uri="{BB962C8B-B14F-4D97-AF65-F5344CB8AC3E}">
        <p14:creationId xmlns:p14="http://schemas.microsoft.com/office/powerpoint/2010/main" val="6411078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p:spPr>
        <p:txBody>
          <a:bodyPr>
            <a:noAutofit/>
          </a:bodyPr>
          <a:lstStyle/>
          <a:p>
            <a:pPr algn="l">
              <a:lnSpc>
                <a:spcPct val="90000"/>
              </a:lnSpc>
            </a:pPr>
            <a:r>
              <a:rPr lang="en-US" sz="3400" dirty="0" smtClean="0">
                <a:solidFill>
                  <a:srgbClr val="7030A0"/>
                </a:solidFill>
              </a:rPr>
              <a:t>True or false: “All </a:t>
            </a:r>
            <a:r>
              <a:rPr lang="en-US" sz="3400" dirty="0">
                <a:solidFill>
                  <a:srgbClr val="7030A0"/>
                </a:solidFill>
              </a:rPr>
              <a:t>of the neurons that control the biceps muscle may be located together</a:t>
            </a:r>
            <a:r>
              <a:rPr lang="en-US" sz="3400" dirty="0" smtClean="0">
                <a:solidFill>
                  <a:srgbClr val="7030A0"/>
                </a:solidFill>
              </a:rPr>
              <a:t>”</a:t>
            </a:r>
            <a:endParaRPr lang="en-US" sz="3400" dirty="0">
              <a:solidFill>
                <a:srgbClr val="7030A0"/>
              </a:solidFill>
            </a:endParaRPr>
          </a:p>
        </p:txBody>
      </p:sp>
      <p:sp>
        <p:nvSpPr>
          <p:cNvPr id="3" name="Content Placeholder 2"/>
          <p:cNvSpPr>
            <a:spLocks noGrp="1"/>
          </p:cNvSpPr>
          <p:nvPr>
            <p:ph idx="1"/>
          </p:nvPr>
        </p:nvSpPr>
        <p:spPr>
          <a:xfrm>
            <a:off x="457200" y="1600200"/>
            <a:ext cx="8229600" cy="4953000"/>
          </a:xfrm>
        </p:spPr>
        <p:txBody>
          <a:bodyPr>
            <a:normAutofit fontScale="92500" lnSpcReduction="10000"/>
          </a:bodyPr>
          <a:lstStyle/>
          <a:p>
            <a:pPr marL="0" indent="0">
              <a:lnSpc>
                <a:spcPct val="100000"/>
              </a:lnSpc>
              <a:spcBef>
                <a:spcPts val="600"/>
              </a:spcBef>
              <a:buNone/>
            </a:pPr>
            <a:r>
              <a:rPr lang="en-US" dirty="0" smtClean="0">
                <a:solidFill>
                  <a:srgbClr val="FF0000"/>
                </a:solidFill>
              </a:rPr>
              <a:t>Incorrect! </a:t>
            </a:r>
            <a:r>
              <a:rPr lang="en-US" dirty="0" smtClean="0"/>
              <a:t>Because</a:t>
            </a:r>
          </a:p>
          <a:p>
            <a:pPr>
              <a:lnSpc>
                <a:spcPct val="100000"/>
              </a:lnSpc>
              <a:spcBef>
                <a:spcPts val="600"/>
              </a:spcBef>
              <a:buFont typeface="Wingdings" pitchFamily="2" charset="2"/>
              <a:buChar char="ü"/>
            </a:pPr>
            <a:r>
              <a:rPr lang="en-US" dirty="0" smtClean="0"/>
              <a:t>Primary Motor Cortex (M1) does not generally control individual muscles directly, but appears to control movements of individual body parts or sequences of movements</a:t>
            </a:r>
          </a:p>
          <a:p>
            <a:pPr>
              <a:lnSpc>
                <a:spcPct val="100000"/>
              </a:lnSpc>
              <a:spcBef>
                <a:spcPts val="600"/>
              </a:spcBef>
              <a:buFont typeface="Wingdings" pitchFamily="2" charset="2"/>
              <a:buChar char="ü"/>
            </a:pPr>
            <a:r>
              <a:rPr lang="en-US" dirty="0" smtClean="0"/>
              <a:t>Stimulation of small regions of MI causes movements that require activity of many muscle.  Conversely, movements of individual muscles are correlated with activity of widespread areas of the MI.</a:t>
            </a:r>
          </a:p>
          <a:p>
            <a:pPr>
              <a:lnSpc>
                <a:spcPct val="100000"/>
              </a:lnSpc>
              <a:spcBef>
                <a:spcPts val="600"/>
              </a:spcBef>
              <a:buFont typeface="Wingdings" pitchFamily="2" charset="2"/>
              <a:buChar char="ü"/>
            </a:pPr>
            <a:endParaRPr lang="en-US" dirty="0" smtClean="0"/>
          </a:p>
          <a:p>
            <a:pPr>
              <a:lnSpc>
                <a:spcPct val="100000"/>
              </a:lnSpc>
              <a:spcBef>
                <a:spcPts val="600"/>
              </a:spcBef>
            </a:pPr>
            <a:endParaRPr lang="en-US" dirty="0" smtClean="0"/>
          </a:p>
          <a:p>
            <a:pPr>
              <a:lnSpc>
                <a:spcPct val="100000"/>
              </a:lnSpc>
              <a:spcBef>
                <a:spcPts val="600"/>
              </a:spcBef>
            </a:pPr>
            <a:endParaRPr lang="en-US" dirty="0" smtClean="0"/>
          </a:p>
          <a:p>
            <a:pPr>
              <a:lnSpc>
                <a:spcPct val="100000"/>
              </a:lnSpc>
              <a:spcBef>
                <a:spcPts val="600"/>
              </a:spcBef>
            </a:pPr>
            <a:endParaRPr lang="en-US" dirty="0"/>
          </a:p>
        </p:txBody>
      </p:sp>
    </p:spTree>
    <p:extLst>
      <p:ext uri="{BB962C8B-B14F-4D97-AF65-F5344CB8AC3E}">
        <p14:creationId xmlns:p14="http://schemas.microsoft.com/office/powerpoint/2010/main" val="11525058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Pre-motor Cortex</a:t>
            </a:r>
            <a:endParaRPr lang="en-US" dirty="0"/>
          </a:p>
        </p:txBody>
      </p:sp>
      <p:sp>
        <p:nvSpPr>
          <p:cNvPr id="10243" name="Content Placeholder 3"/>
          <p:cNvSpPr>
            <a:spLocks noGrp="1"/>
          </p:cNvSpPr>
          <p:nvPr>
            <p:ph sz="half" idx="1"/>
          </p:nvPr>
        </p:nvSpPr>
        <p:spPr>
          <a:xfrm>
            <a:off x="457200" y="1295400"/>
            <a:ext cx="5314950" cy="5181600"/>
          </a:xfrm>
        </p:spPr>
        <p:txBody>
          <a:bodyPr>
            <a:normAutofit/>
          </a:bodyPr>
          <a:lstStyle/>
          <a:p>
            <a:pPr>
              <a:lnSpc>
                <a:spcPct val="100000"/>
              </a:lnSpc>
              <a:spcBef>
                <a:spcPts val="600"/>
              </a:spcBef>
            </a:pPr>
            <a:r>
              <a:rPr lang="en-US" sz="3400" dirty="0" smtClean="0"/>
              <a:t>Involved in more complex, task-oriented process of </a:t>
            </a:r>
            <a:r>
              <a:rPr lang="en-US" sz="3400" dirty="0"/>
              <a:t>movement </a:t>
            </a:r>
            <a:r>
              <a:rPr lang="en-US" sz="3400" dirty="0" smtClean="0"/>
              <a:t>control than primary motor cortex, </a:t>
            </a:r>
            <a:r>
              <a:rPr lang="en-US" sz="3400" dirty="0"/>
              <a:t>and the selection of appropriate motor plans for voluntary </a:t>
            </a:r>
            <a:r>
              <a:rPr lang="en-US" sz="3400" dirty="0" smtClean="0"/>
              <a:t>movements.</a:t>
            </a:r>
          </a:p>
        </p:txBody>
      </p:sp>
      <p:pic>
        <p:nvPicPr>
          <p:cNvPr id="1024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2150" y="1295400"/>
            <a:ext cx="2743200" cy="4718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extBox 6"/>
          <p:cNvSpPr txBox="1">
            <a:spLocks noChangeArrowheads="1"/>
          </p:cNvSpPr>
          <p:nvPr/>
        </p:nvSpPr>
        <p:spPr bwMode="auto">
          <a:xfrm>
            <a:off x="5886450" y="6015335"/>
            <a:ext cx="2724150" cy="461665"/>
          </a:xfrm>
          <a:prstGeom prst="rect">
            <a:avLst/>
          </a:prstGeom>
          <a:noFill/>
          <a:ln>
            <a:noFill/>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dirty="0" smtClean="0">
                <a:latin typeface="+mj-lt"/>
              </a:rPr>
              <a:t>Lundy-Ekman, 2007</a:t>
            </a:r>
            <a:endParaRPr lang="en-US" sz="2400" dirty="0">
              <a:latin typeface="+mj-lt"/>
            </a:endParaRPr>
          </a:p>
        </p:txBody>
      </p:sp>
      <p:sp>
        <p:nvSpPr>
          <p:cNvPr id="11" name="Rectangle 10"/>
          <p:cNvSpPr/>
          <p:nvPr/>
        </p:nvSpPr>
        <p:spPr>
          <a:xfrm>
            <a:off x="822986" y="5229249"/>
            <a:ext cx="4949164" cy="1569660"/>
          </a:xfrm>
          <a:prstGeom prst="rect">
            <a:avLst/>
          </a:prstGeom>
          <a:noFill/>
        </p:spPr>
        <p:txBody>
          <a:bodyPr wrap="square">
            <a:spAutoFit/>
          </a:bodyPr>
          <a:lstStyle/>
          <a:p>
            <a:r>
              <a:rPr lang="en-US" sz="2400" dirty="0" smtClean="0">
                <a:hlinkClick r:id="rId5"/>
              </a:rPr>
              <a:t>View animation</a:t>
            </a:r>
            <a:r>
              <a:rPr lang="en-US" sz="2400" dirty="0" smtClean="0"/>
              <a:t> Figure 3.2</a:t>
            </a:r>
          </a:p>
          <a:p>
            <a:r>
              <a:rPr lang="en-US" sz="2400" dirty="0">
                <a:hlinkClick r:id="rId5"/>
              </a:rPr>
              <a:t>http://</a:t>
            </a:r>
            <a:r>
              <a:rPr lang="en-US" sz="2400" dirty="0" smtClean="0">
                <a:hlinkClick r:id="rId5"/>
              </a:rPr>
              <a:t>neuroscience.uth.tmc.edu/s3/chapter03.html</a:t>
            </a:r>
            <a:endParaRPr lang="en-US" sz="2400" dirty="0" smtClean="0"/>
          </a:p>
          <a:p>
            <a:endParaRPr lang="en-US" sz="2400" dirty="0"/>
          </a:p>
        </p:txBody>
      </p:sp>
    </p:spTree>
    <p:custDataLst>
      <p:tags r:id="rId1"/>
    </p:custDataLst>
    <p:extLst>
      <p:ext uri="{BB962C8B-B14F-4D97-AF65-F5344CB8AC3E}">
        <p14:creationId xmlns:p14="http://schemas.microsoft.com/office/powerpoint/2010/main" val="19622159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Premotor Cortex</a:t>
            </a:r>
            <a:endParaRPr lang="en-US" dirty="0"/>
          </a:p>
        </p:txBody>
      </p:sp>
      <p:sp>
        <p:nvSpPr>
          <p:cNvPr id="3" name="Content Placeholder 2"/>
          <p:cNvSpPr>
            <a:spLocks noGrp="1"/>
          </p:cNvSpPr>
          <p:nvPr>
            <p:ph idx="1"/>
          </p:nvPr>
        </p:nvSpPr>
        <p:spPr>
          <a:xfrm>
            <a:off x="457200" y="1283285"/>
            <a:ext cx="8229600" cy="5108079"/>
          </a:xfrm>
        </p:spPr>
        <p:txBody>
          <a:bodyPr>
            <a:normAutofit/>
          </a:bodyPr>
          <a:lstStyle/>
          <a:p>
            <a:pPr>
              <a:spcBef>
                <a:spcPts val="600"/>
              </a:spcBef>
            </a:pPr>
            <a:r>
              <a:rPr lang="en-US" dirty="0" smtClean="0"/>
              <a:t>Signal the preparation for movement: “motor set neurons” fire when preparing to make a movement, and then turn silent during movement execution </a:t>
            </a:r>
          </a:p>
          <a:p>
            <a:pPr>
              <a:spcBef>
                <a:spcPts val="600"/>
              </a:spcBef>
            </a:pPr>
            <a:r>
              <a:rPr lang="en-US" dirty="0" smtClean="0"/>
              <a:t>Signal various sensory aspects associated with particular motor acts: “mirror neurons” fire selectively during a particular action, e.g. drinking coffee, and also when seeing or hearing others drinking coffee.</a:t>
            </a:r>
            <a:endParaRPr lang="en-US" dirty="0"/>
          </a:p>
        </p:txBody>
      </p:sp>
      <p:sp>
        <p:nvSpPr>
          <p:cNvPr id="9" name="Rectangle 8"/>
          <p:cNvSpPr/>
          <p:nvPr/>
        </p:nvSpPr>
        <p:spPr>
          <a:xfrm>
            <a:off x="838200" y="5715000"/>
            <a:ext cx="6629400" cy="1200329"/>
          </a:xfrm>
          <a:prstGeom prst="rect">
            <a:avLst/>
          </a:prstGeom>
          <a:noFill/>
        </p:spPr>
        <p:txBody>
          <a:bodyPr wrap="square">
            <a:spAutoFit/>
          </a:bodyPr>
          <a:lstStyle/>
          <a:p>
            <a:r>
              <a:rPr lang="en-US" sz="2400" dirty="0" smtClean="0">
                <a:hlinkClick r:id="rId4"/>
              </a:rPr>
              <a:t>View animation</a:t>
            </a:r>
            <a:r>
              <a:rPr lang="en-US" sz="2400" dirty="0" smtClean="0"/>
              <a:t> Figure 3.10 </a:t>
            </a:r>
            <a:r>
              <a:rPr lang="en-US" sz="2400" dirty="0" smtClean="0">
                <a:hlinkClick r:id="rId5"/>
              </a:rPr>
              <a:t>http</a:t>
            </a:r>
            <a:r>
              <a:rPr lang="en-US" sz="2400" dirty="0">
                <a:hlinkClick r:id="rId5"/>
              </a:rPr>
              <a:t>://</a:t>
            </a:r>
            <a:r>
              <a:rPr lang="en-US" sz="2400" dirty="0" smtClean="0">
                <a:hlinkClick r:id="rId5"/>
              </a:rPr>
              <a:t>neuroscience.uth.tmc.edu/s3/chapter03.htm</a:t>
            </a:r>
            <a:endParaRPr lang="en-US" sz="2400" dirty="0" smtClean="0"/>
          </a:p>
          <a:p>
            <a:endParaRPr lang="en-US" sz="2400" dirty="0" smtClean="0"/>
          </a:p>
        </p:txBody>
      </p:sp>
    </p:spTree>
    <p:custDataLst>
      <p:tags r:id="rId1"/>
    </p:custDataLst>
    <p:extLst>
      <p:ext uri="{BB962C8B-B14F-4D97-AF65-F5344CB8AC3E}">
        <p14:creationId xmlns:p14="http://schemas.microsoft.com/office/powerpoint/2010/main" val="2293938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Videos on mirror neurons</a:t>
            </a:r>
            <a:endParaRPr lang="en-US" dirty="0"/>
          </a:p>
        </p:txBody>
      </p:sp>
      <p:sp>
        <p:nvSpPr>
          <p:cNvPr id="5" name="Rectangle 4"/>
          <p:cNvSpPr/>
          <p:nvPr/>
        </p:nvSpPr>
        <p:spPr>
          <a:xfrm>
            <a:off x="685800" y="2057400"/>
            <a:ext cx="7620000" cy="1292662"/>
          </a:xfrm>
          <a:prstGeom prst="rect">
            <a:avLst/>
          </a:prstGeom>
          <a:solidFill>
            <a:schemeClr val="tx2">
              <a:lumMod val="40000"/>
              <a:lumOff val="60000"/>
            </a:schemeClr>
          </a:solidFill>
        </p:spPr>
        <p:txBody>
          <a:bodyPr wrap="square">
            <a:spAutoFit/>
          </a:bodyPr>
          <a:lstStyle/>
          <a:p>
            <a:r>
              <a:rPr lang="en-US" sz="2600" dirty="0" smtClean="0">
                <a:latin typeface="+mj-lt"/>
                <a:cs typeface="Arial" pitchFamily="34" charset="0"/>
              </a:rPr>
              <a:t>Mirror Neuron. NOVA Science Now. </a:t>
            </a:r>
            <a:r>
              <a:rPr lang="en-US" sz="2600" dirty="0" smtClean="0">
                <a:latin typeface="+mj-lt"/>
                <a:cs typeface="Arial" pitchFamily="34" charset="0"/>
                <a:hlinkClick r:id="rId2"/>
              </a:rPr>
              <a:t>http</a:t>
            </a:r>
            <a:r>
              <a:rPr lang="en-US" sz="2600" dirty="0">
                <a:latin typeface="+mj-lt"/>
                <a:cs typeface="Arial" pitchFamily="34" charset="0"/>
                <a:hlinkClick r:id="rId2"/>
              </a:rPr>
              <a:t>://www.pbs.org/wgbh/nova/body/mirror-neurons.html</a:t>
            </a:r>
            <a:endParaRPr lang="en-US" sz="2600" dirty="0">
              <a:latin typeface="+mj-lt"/>
              <a:cs typeface="Arial" pitchFamily="34" charset="0"/>
            </a:endParaRPr>
          </a:p>
        </p:txBody>
      </p:sp>
      <p:sp>
        <p:nvSpPr>
          <p:cNvPr id="6" name="Rectangle 5"/>
          <p:cNvSpPr/>
          <p:nvPr/>
        </p:nvSpPr>
        <p:spPr>
          <a:xfrm>
            <a:off x="685800" y="3780371"/>
            <a:ext cx="7620000" cy="1172629"/>
          </a:xfrm>
          <a:prstGeom prst="rect">
            <a:avLst/>
          </a:prstGeom>
          <a:solidFill>
            <a:schemeClr val="accent3"/>
          </a:solidFill>
        </p:spPr>
        <p:txBody>
          <a:bodyPr wrap="square">
            <a:spAutoFit/>
          </a:bodyPr>
          <a:lstStyle/>
          <a:p>
            <a:pPr>
              <a:lnSpc>
                <a:spcPct val="90000"/>
              </a:lnSpc>
            </a:pPr>
            <a:r>
              <a:rPr lang="en-US" sz="2600" dirty="0" smtClean="0">
                <a:latin typeface="+mj-lt"/>
              </a:rPr>
              <a:t>Mirror Neuron. Human Spark. </a:t>
            </a:r>
            <a:r>
              <a:rPr lang="en-US" sz="2600" dirty="0" smtClean="0">
                <a:latin typeface="+mj-lt"/>
                <a:hlinkClick r:id="rId3"/>
              </a:rPr>
              <a:t>http</a:t>
            </a:r>
            <a:r>
              <a:rPr lang="en-US" sz="2600" dirty="0">
                <a:latin typeface="+mj-lt"/>
                <a:hlinkClick r:id="rId3"/>
              </a:rPr>
              <a:t>://www.pbs.org/wnet/humanspark/video/web-exclusive-video-mirror-neurons/404</a:t>
            </a:r>
            <a:r>
              <a:rPr lang="en-US" sz="2600" dirty="0" smtClean="0">
                <a:latin typeface="+mj-lt"/>
                <a:hlinkClick r:id="rId3"/>
              </a:rPr>
              <a:t>/</a:t>
            </a:r>
            <a:endParaRPr lang="en-US" sz="2600" dirty="0">
              <a:latin typeface="+mj-lt"/>
            </a:endParaRPr>
          </a:p>
        </p:txBody>
      </p:sp>
    </p:spTree>
    <p:extLst>
      <p:ext uri="{BB962C8B-B14F-4D97-AF65-F5344CB8AC3E}">
        <p14:creationId xmlns:p14="http://schemas.microsoft.com/office/powerpoint/2010/main" val="13577999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Premotor Cortex</a:t>
            </a:r>
            <a:endParaRPr lang="en-US" dirty="0"/>
          </a:p>
        </p:txBody>
      </p:sp>
      <p:sp>
        <p:nvSpPr>
          <p:cNvPr id="3" name="Content Placeholder 2"/>
          <p:cNvSpPr>
            <a:spLocks noGrp="1"/>
          </p:cNvSpPr>
          <p:nvPr>
            <p:ph idx="1"/>
          </p:nvPr>
        </p:nvSpPr>
        <p:spPr>
          <a:xfrm>
            <a:off x="457200" y="1371600"/>
            <a:ext cx="8229600" cy="4525963"/>
          </a:xfrm>
        </p:spPr>
        <p:txBody>
          <a:bodyPr/>
          <a:lstStyle/>
          <a:p>
            <a:r>
              <a:rPr lang="en-US" dirty="0" smtClean="0"/>
              <a:t>Sensitive to the behavioral context of a particular movement: neurons fire selectively to the inferred intentions of a movement, not just the movement itself</a:t>
            </a:r>
          </a:p>
          <a:p>
            <a:r>
              <a:rPr lang="en-US" dirty="0" smtClean="0"/>
              <a:t>Signals correct and incorrect actions</a:t>
            </a:r>
          </a:p>
          <a:p>
            <a:r>
              <a:rPr lang="en-US" dirty="0" smtClean="0"/>
              <a:t>Involved in voluntary movements activated by external stimuli, e.g. sensory stimuli, and visually guided sequences of movement</a:t>
            </a:r>
          </a:p>
          <a:p>
            <a:endParaRPr lang="en-US" dirty="0" smtClean="0"/>
          </a:p>
          <a:p>
            <a:endParaRPr lang="en-US" dirty="0" smtClean="0"/>
          </a:p>
          <a:p>
            <a:endParaRPr lang="en-US" dirty="0" smtClean="0"/>
          </a:p>
        </p:txBody>
      </p:sp>
      <p:sp>
        <p:nvSpPr>
          <p:cNvPr id="17" name="Rectangle 16"/>
          <p:cNvSpPr/>
          <p:nvPr/>
        </p:nvSpPr>
        <p:spPr>
          <a:xfrm>
            <a:off x="847725" y="5657671"/>
            <a:ext cx="6720814" cy="1200329"/>
          </a:xfrm>
          <a:prstGeom prst="rect">
            <a:avLst/>
          </a:prstGeom>
          <a:noFill/>
        </p:spPr>
        <p:txBody>
          <a:bodyPr wrap="none">
            <a:spAutoFit/>
          </a:bodyPr>
          <a:lstStyle/>
          <a:p>
            <a:r>
              <a:rPr lang="en-US" sz="2400" dirty="0" smtClean="0">
                <a:hlinkClick r:id="rId4"/>
              </a:rPr>
              <a:t>View animation</a:t>
            </a:r>
            <a:r>
              <a:rPr lang="en-US" sz="2400" dirty="0" smtClean="0"/>
              <a:t> Figure 3.12</a:t>
            </a:r>
          </a:p>
          <a:p>
            <a:r>
              <a:rPr lang="en-US" sz="2400" dirty="0" smtClean="0">
                <a:hlinkClick r:id="rId4"/>
              </a:rPr>
              <a:t>http</a:t>
            </a:r>
            <a:r>
              <a:rPr lang="en-US" sz="2400" dirty="0">
                <a:hlinkClick r:id="rId4"/>
              </a:rPr>
              <a:t>://</a:t>
            </a:r>
            <a:r>
              <a:rPr lang="en-US" sz="2400" dirty="0" smtClean="0">
                <a:hlinkClick r:id="rId4"/>
              </a:rPr>
              <a:t>neuroscience.uth.tmc.edu/s3/chapter03.html</a:t>
            </a:r>
            <a:endParaRPr lang="en-US" sz="2400" dirty="0" smtClean="0"/>
          </a:p>
          <a:p>
            <a:endParaRPr lang="en-US" sz="2400" dirty="0"/>
          </a:p>
        </p:txBody>
      </p:sp>
    </p:spTree>
    <p:custDataLst>
      <p:tags r:id="rId1"/>
    </p:custDataLst>
    <p:extLst>
      <p:ext uri="{BB962C8B-B14F-4D97-AF65-F5344CB8AC3E}">
        <p14:creationId xmlns:p14="http://schemas.microsoft.com/office/powerpoint/2010/main" val="18354402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Movement Control	</a:t>
            </a:r>
            <a:endParaRPr lang="en-US" dirty="0"/>
          </a:p>
        </p:txBody>
      </p:sp>
      <p:sp>
        <p:nvSpPr>
          <p:cNvPr id="3" name="Text Placeholder 2"/>
          <p:cNvSpPr>
            <a:spLocks noGrp="1"/>
          </p:cNvSpPr>
          <p:nvPr>
            <p:ph type="body" idx="1"/>
          </p:nvPr>
        </p:nvSpPr>
        <p:spPr>
          <a:xfrm>
            <a:off x="533400" y="1219200"/>
            <a:ext cx="4040188" cy="639762"/>
          </a:xfrm>
        </p:spPr>
        <p:txBody>
          <a:bodyPr/>
          <a:lstStyle/>
          <a:p>
            <a:r>
              <a:rPr lang="en-US" dirty="0" smtClean="0"/>
              <a:t>Reflexic</a:t>
            </a:r>
            <a:endParaRPr lang="en-US" dirty="0"/>
          </a:p>
        </p:txBody>
      </p:sp>
      <p:sp>
        <p:nvSpPr>
          <p:cNvPr id="4" name="Content Placeholder 3"/>
          <p:cNvSpPr>
            <a:spLocks noGrp="1"/>
          </p:cNvSpPr>
          <p:nvPr>
            <p:ph sz="half" idx="2"/>
          </p:nvPr>
        </p:nvSpPr>
        <p:spPr>
          <a:xfrm>
            <a:off x="533400" y="1858961"/>
            <a:ext cx="4572000" cy="4618039"/>
          </a:xfrm>
        </p:spPr>
        <p:txBody>
          <a:bodyPr>
            <a:normAutofit/>
          </a:bodyPr>
          <a:lstStyle/>
          <a:p>
            <a:r>
              <a:rPr lang="en-US" dirty="0" smtClean="0"/>
              <a:t>Stereotyped motor response to a specific sensory stimulus</a:t>
            </a:r>
          </a:p>
          <a:p>
            <a:r>
              <a:rPr lang="en-US" dirty="0" smtClean="0"/>
              <a:t>Neurons involved</a:t>
            </a:r>
          </a:p>
          <a:p>
            <a:pPr lvl="1"/>
            <a:r>
              <a:rPr lang="en-US" sz="3400" dirty="0" smtClean="0"/>
              <a:t>Sensory neurons</a:t>
            </a:r>
          </a:p>
          <a:p>
            <a:pPr lvl="1"/>
            <a:r>
              <a:rPr lang="en-US" sz="3400" dirty="0" smtClean="0"/>
              <a:t>Interneurons</a:t>
            </a:r>
          </a:p>
          <a:p>
            <a:pPr lvl="1"/>
            <a:r>
              <a:rPr lang="en-US" sz="3400" dirty="0" smtClean="0"/>
              <a:t>Motor neurons</a:t>
            </a:r>
          </a:p>
        </p:txBody>
      </p:sp>
      <p:sp>
        <p:nvSpPr>
          <p:cNvPr id="5" name="Text Placeholder 4"/>
          <p:cNvSpPr>
            <a:spLocks noGrp="1"/>
          </p:cNvSpPr>
          <p:nvPr>
            <p:ph type="body" sz="quarter" idx="3"/>
          </p:nvPr>
        </p:nvSpPr>
        <p:spPr>
          <a:xfrm>
            <a:off x="5029200" y="1219200"/>
            <a:ext cx="3733800" cy="639762"/>
          </a:xfrm>
        </p:spPr>
        <p:txBody>
          <a:bodyPr/>
          <a:lstStyle/>
          <a:p>
            <a:r>
              <a:rPr lang="en-US" dirty="0" smtClean="0"/>
              <a:t>Voluntary</a:t>
            </a:r>
            <a:endParaRPr lang="en-US" dirty="0"/>
          </a:p>
        </p:txBody>
      </p:sp>
      <p:sp>
        <p:nvSpPr>
          <p:cNvPr id="9222" name="Content Placeholder 5"/>
          <p:cNvSpPr>
            <a:spLocks noGrp="1"/>
          </p:cNvSpPr>
          <p:nvPr>
            <p:ph sz="quarter" idx="4"/>
          </p:nvPr>
        </p:nvSpPr>
        <p:spPr>
          <a:xfrm>
            <a:off x="5029200" y="1858962"/>
            <a:ext cx="3733800" cy="3951288"/>
          </a:xfrm>
        </p:spPr>
        <p:txBody>
          <a:bodyPr/>
          <a:lstStyle/>
          <a:p>
            <a:r>
              <a:rPr lang="en-US" dirty="0" smtClean="0"/>
              <a:t>With conscious intention to move</a:t>
            </a:r>
          </a:p>
        </p:txBody>
      </p:sp>
      <p:sp>
        <p:nvSpPr>
          <p:cNvPr id="21" name="Rectangle 20"/>
          <p:cNvSpPr/>
          <p:nvPr/>
        </p:nvSpPr>
        <p:spPr>
          <a:xfrm>
            <a:off x="609600" y="5276773"/>
            <a:ext cx="8229601" cy="1034129"/>
          </a:xfrm>
          <a:prstGeom prst="rect">
            <a:avLst/>
          </a:prstGeom>
        </p:spPr>
        <p:txBody>
          <a:bodyPr wrap="square">
            <a:spAutoFit/>
          </a:bodyPr>
          <a:lstStyle/>
          <a:p>
            <a:pPr>
              <a:lnSpc>
                <a:spcPct val="90000"/>
              </a:lnSpc>
              <a:buFont typeface="Wingdings" pitchFamily="2" charset="2"/>
              <a:buChar char="ü"/>
            </a:pPr>
            <a:r>
              <a:rPr lang="en-US" sz="3400" dirty="0">
                <a:solidFill>
                  <a:srgbClr val="FF0000"/>
                </a:solidFill>
              </a:rPr>
              <a:t>Reflex responses are often complex and can change depending on the </a:t>
            </a:r>
            <a:r>
              <a:rPr lang="en-US" sz="3400" dirty="0" smtClean="0">
                <a:solidFill>
                  <a:srgbClr val="FF0000"/>
                </a:solidFill>
              </a:rPr>
              <a:t>task</a:t>
            </a:r>
            <a:endParaRPr lang="en-US" sz="3400" dirty="0">
              <a:solidFill>
                <a:srgbClr val="FF0000"/>
              </a:solidFill>
            </a:endParaRPr>
          </a:p>
        </p:txBody>
      </p:sp>
    </p:spTree>
    <p:custDataLst>
      <p:tags r:id="rId1"/>
    </p:custDataLst>
    <p:extLst>
      <p:ext uri="{BB962C8B-B14F-4D97-AF65-F5344CB8AC3E}">
        <p14:creationId xmlns:p14="http://schemas.microsoft.com/office/powerpoint/2010/main" val="31364773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Supplemental Motor Area (SMA) </a:t>
            </a:r>
            <a:endParaRPr lang="en-US" dirty="0"/>
          </a:p>
        </p:txBody>
      </p:sp>
      <p:sp>
        <p:nvSpPr>
          <p:cNvPr id="11267" name="Content Placeholder 2"/>
          <p:cNvSpPr>
            <a:spLocks noGrp="1"/>
          </p:cNvSpPr>
          <p:nvPr>
            <p:ph idx="1"/>
          </p:nvPr>
        </p:nvSpPr>
        <p:spPr>
          <a:xfrm>
            <a:off x="457200" y="1447800"/>
            <a:ext cx="8229600" cy="4678363"/>
          </a:xfrm>
        </p:spPr>
        <p:txBody>
          <a:bodyPr>
            <a:noAutofit/>
          </a:bodyPr>
          <a:lstStyle/>
          <a:p>
            <a:pPr>
              <a:spcBef>
                <a:spcPts val="600"/>
              </a:spcBef>
            </a:pPr>
            <a:r>
              <a:rPr lang="en-US" dirty="0" smtClean="0"/>
              <a:t>Involved in the selection of complex sequential movements and the coordination of bilateral movements</a:t>
            </a:r>
          </a:p>
          <a:p>
            <a:pPr lvl="1">
              <a:spcBef>
                <a:spcPts val="600"/>
              </a:spcBef>
            </a:pPr>
            <a:r>
              <a:rPr lang="en-US" sz="3400" dirty="0" smtClean="0"/>
              <a:t>Bilateral SMA are activated during the execution of complex sequential movements, and also during mental rehearsal of complex sequential movements</a:t>
            </a:r>
          </a:p>
          <a:p>
            <a:pPr lvl="1">
              <a:spcBef>
                <a:spcPts val="600"/>
              </a:spcBef>
            </a:pPr>
            <a:r>
              <a:rPr lang="en-US" sz="3400" dirty="0" smtClean="0"/>
              <a:t>Mental rehearsal is a treatment technique involving the SMA</a:t>
            </a:r>
          </a:p>
          <a:p>
            <a:pPr lvl="1">
              <a:spcBef>
                <a:spcPts val="600"/>
              </a:spcBef>
            </a:pPr>
            <a:endParaRPr lang="en-US" sz="3400" dirty="0"/>
          </a:p>
        </p:txBody>
      </p:sp>
    </p:spTree>
    <p:custDataLst>
      <p:tags r:id="rId1"/>
    </p:custDataLst>
    <p:extLst>
      <p:ext uri="{BB962C8B-B14F-4D97-AF65-F5344CB8AC3E}">
        <p14:creationId xmlns:p14="http://schemas.microsoft.com/office/powerpoint/2010/main" val="2315308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2"/>
          <p:cNvPicPr>
            <a:picLocks noGrp="1" noChangeAspect="1" noChangeArrowheads="1"/>
          </p:cNvPicPr>
          <p:nvPr>
            <p:ph idx="4294967295"/>
          </p:nvPr>
        </p:nvPicPr>
        <p:blipFill>
          <a:blip r:embed="rId4">
            <a:extLst>
              <a:ext uri="{28A0092B-C50C-407E-A947-70E740481C1C}">
                <a14:useLocalDpi xmlns:a14="http://schemas.microsoft.com/office/drawing/2010/main" val="0"/>
              </a:ext>
            </a:extLst>
          </a:blip>
          <a:srcRect/>
          <a:stretch>
            <a:fillRect/>
          </a:stretch>
        </p:blipFill>
        <p:spPr>
          <a:xfrm>
            <a:off x="782637" y="609600"/>
            <a:ext cx="3616325" cy="2743200"/>
          </a:xfrm>
          <a:noFill/>
        </p:spPr>
      </p:pic>
      <p:pic>
        <p:nvPicPr>
          <p:cNvPr id="1229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2981" y="533400"/>
            <a:ext cx="364076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3505200"/>
            <a:ext cx="3875996"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TextBox 9"/>
          <p:cNvSpPr txBox="1">
            <a:spLocks noChangeArrowheads="1"/>
          </p:cNvSpPr>
          <p:nvPr/>
        </p:nvSpPr>
        <p:spPr bwMode="auto">
          <a:xfrm>
            <a:off x="457200" y="4851696"/>
            <a:ext cx="2971800" cy="461665"/>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dirty="0" smtClean="0">
                <a:latin typeface="+mj-lt"/>
              </a:rPr>
              <a:t>Shumway-Cook, </a:t>
            </a:r>
            <a:r>
              <a:rPr lang="en-US" sz="2400" dirty="0">
                <a:latin typeface="+mj-lt"/>
              </a:rPr>
              <a:t>2007</a:t>
            </a:r>
          </a:p>
        </p:txBody>
      </p:sp>
      <p:sp>
        <p:nvSpPr>
          <p:cNvPr id="8" name="Rectangle 7"/>
          <p:cNvSpPr/>
          <p:nvPr/>
        </p:nvSpPr>
        <p:spPr>
          <a:xfrm>
            <a:off x="381000" y="5410200"/>
            <a:ext cx="4419600" cy="1421928"/>
          </a:xfrm>
          <a:prstGeom prst="rect">
            <a:avLst/>
          </a:prstGeom>
          <a:noFill/>
        </p:spPr>
        <p:txBody>
          <a:bodyPr wrap="square">
            <a:spAutoFit/>
          </a:bodyPr>
          <a:lstStyle/>
          <a:p>
            <a:pPr>
              <a:lnSpc>
                <a:spcPct val="90000"/>
              </a:lnSpc>
            </a:pPr>
            <a:r>
              <a:rPr lang="en-US" sz="2400" dirty="0" smtClean="0">
                <a:hlinkClick r:id="rId7"/>
              </a:rPr>
              <a:t>View animation </a:t>
            </a:r>
            <a:r>
              <a:rPr lang="en-US" sz="2400" dirty="0" smtClean="0"/>
              <a:t>Figure 3.13.</a:t>
            </a:r>
          </a:p>
          <a:p>
            <a:pPr>
              <a:lnSpc>
                <a:spcPct val="90000"/>
              </a:lnSpc>
            </a:pPr>
            <a:r>
              <a:rPr lang="en-US" sz="2400" dirty="0" smtClean="0">
                <a:hlinkClick r:id="rId7"/>
              </a:rPr>
              <a:t>http</a:t>
            </a:r>
            <a:r>
              <a:rPr lang="en-US" sz="2400" dirty="0">
                <a:hlinkClick r:id="rId7"/>
              </a:rPr>
              <a:t>://</a:t>
            </a:r>
            <a:r>
              <a:rPr lang="en-US" sz="2400" dirty="0" smtClean="0">
                <a:hlinkClick r:id="rId7"/>
              </a:rPr>
              <a:t>neuroscience.uth.tmc.edu/s3/chapter03.html</a:t>
            </a:r>
            <a:endParaRPr lang="en-US" sz="2400" dirty="0" smtClean="0"/>
          </a:p>
          <a:p>
            <a:pPr>
              <a:lnSpc>
                <a:spcPct val="90000"/>
              </a:lnSpc>
            </a:pPr>
            <a:endParaRPr lang="en-US" sz="2400" dirty="0"/>
          </a:p>
        </p:txBody>
      </p:sp>
    </p:spTree>
    <p:custDataLst>
      <p:tags r:id="rId1"/>
    </p:custDataLst>
    <p:extLst>
      <p:ext uri="{BB962C8B-B14F-4D97-AF65-F5344CB8AC3E}">
        <p14:creationId xmlns:p14="http://schemas.microsoft.com/office/powerpoint/2010/main" val="42281127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Supplemental Motor Area (SMA) </a:t>
            </a:r>
            <a:endParaRPr lang="en-US" dirty="0"/>
          </a:p>
        </p:txBody>
      </p:sp>
      <p:sp>
        <p:nvSpPr>
          <p:cNvPr id="11267" name="Content Placeholder 2"/>
          <p:cNvSpPr>
            <a:spLocks noGrp="1"/>
          </p:cNvSpPr>
          <p:nvPr>
            <p:ph idx="1"/>
          </p:nvPr>
        </p:nvSpPr>
        <p:spPr/>
        <p:txBody>
          <a:bodyPr/>
          <a:lstStyle/>
          <a:p>
            <a:r>
              <a:rPr lang="en-US" dirty="0" smtClean="0"/>
              <a:t>Involved in learning sequential movements </a:t>
            </a:r>
          </a:p>
          <a:p>
            <a:r>
              <a:rPr lang="en-US" dirty="0" smtClean="0"/>
              <a:t>Involved in selecting movements that are initiated internally </a:t>
            </a:r>
          </a:p>
          <a:p>
            <a:r>
              <a:rPr lang="en-US" dirty="0" smtClean="0"/>
              <a:t>Transform kinematic information (position, velocity) of a movement plan to dynamic (force) information of a movement plan</a:t>
            </a:r>
          </a:p>
        </p:txBody>
      </p:sp>
    </p:spTree>
    <p:custDataLst>
      <p:tags r:id="rId1"/>
    </p:custDataLst>
    <p:extLst>
      <p:ext uri="{BB962C8B-B14F-4D97-AF65-F5344CB8AC3E}">
        <p14:creationId xmlns:p14="http://schemas.microsoft.com/office/powerpoint/2010/main" val="18448494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Cerebellum</a:t>
            </a:r>
            <a:endParaRPr lang="en-US" dirty="0"/>
          </a:p>
        </p:txBody>
      </p:sp>
      <p:sp>
        <p:nvSpPr>
          <p:cNvPr id="3" name="Content Placeholder 2"/>
          <p:cNvSpPr>
            <a:spLocks noGrp="1"/>
          </p:cNvSpPr>
          <p:nvPr>
            <p:ph idx="1"/>
          </p:nvPr>
        </p:nvSpPr>
        <p:spPr/>
        <p:txBody>
          <a:bodyPr/>
          <a:lstStyle/>
          <a:p>
            <a:r>
              <a:rPr lang="en-US" dirty="0" smtClean="0"/>
              <a:t>Review Lundy’s </a:t>
            </a:r>
            <a:r>
              <a:rPr lang="en-US" dirty="0"/>
              <a:t>F</a:t>
            </a:r>
            <a:r>
              <a:rPr lang="en-US" dirty="0" smtClean="0"/>
              <a:t>ig 10.16 </a:t>
            </a:r>
            <a:endParaRPr lang="en-US" dirty="0"/>
          </a:p>
        </p:txBody>
      </p:sp>
    </p:spTree>
    <p:extLst>
      <p:ext uri="{BB962C8B-B14F-4D97-AF65-F5344CB8AC3E}">
        <p14:creationId xmlns:p14="http://schemas.microsoft.com/office/powerpoint/2010/main" val="28105613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988593946"/>
              </p:ext>
            </p:extLst>
          </p:nvPr>
        </p:nvGraphicFramePr>
        <p:xfrm>
          <a:off x="533400" y="457201"/>
          <a:ext cx="8077200" cy="6025540"/>
        </p:xfrm>
        <a:graphic>
          <a:graphicData uri="http://schemas.openxmlformats.org/drawingml/2006/table">
            <a:tbl>
              <a:tblPr firstRow="1" firstCol="1" bandRow="1">
                <a:tableStyleId>{69012ECD-51FC-41F1-AA8D-1B2483CD663E}</a:tableStyleId>
              </a:tblPr>
              <a:tblGrid>
                <a:gridCol w="2057400"/>
                <a:gridCol w="2438400"/>
                <a:gridCol w="3581400"/>
              </a:tblGrid>
              <a:tr h="838199">
                <a:tc>
                  <a:txBody>
                    <a:bodyPr/>
                    <a:lstStyle/>
                    <a:p>
                      <a:pPr>
                        <a:lnSpc>
                          <a:spcPct val="90000"/>
                        </a:lnSpc>
                        <a:spcAft>
                          <a:spcPts val="0"/>
                        </a:spcAft>
                      </a:pPr>
                      <a:r>
                        <a:rPr lang="en-US" sz="2600" dirty="0">
                          <a:effectLst/>
                          <a:latin typeface="+mn-lt"/>
                        </a:rPr>
                        <a:t>REGION</a:t>
                      </a:r>
                      <a:endParaRPr lang="en-US" sz="2600" dirty="0">
                        <a:effectLst/>
                        <a:latin typeface="+mn-lt"/>
                        <a:cs typeface="Times New Roman"/>
                      </a:endParaRPr>
                    </a:p>
                  </a:txBody>
                  <a:tcPr marL="68580" marR="68580" marT="0" marB="0"/>
                </a:tc>
                <a:tc>
                  <a:txBody>
                    <a:bodyPr/>
                    <a:lstStyle/>
                    <a:p>
                      <a:pPr>
                        <a:lnSpc>
                          <a:spcPct val="90000"/>
                        </a:lnSpc>
                        <a:spcAft>
                          <a:spcPts val="0"/>
                        </a:spcAft>
                      </a:pPr>
                      <a:r>
                        <a:rPr lang="en-US" sz="2600" dirty="0">
                          <a:effectLst/>
                          <a:latin typeface="+mn-lt"/>
                        </a:rPr>
                        <a:t>FUNCTIONS</a:t>
                      </a:r>
                      <a:endParaRPr lang="en-US" sz="2600" dirty="0">
                        <a:effectLst/>
                        <a:latin typeface="+mn-lt"/>
                        <a:cs typeface="Times New Roman"/>
                      </a:endParaRPr>
                    </a:p>
                  </a:txBody>
                  <a:tcPr marL="68580" marR="68580" marT="0" marB="0"/>
                </a:tc>
                <a:tc>
                  <a:txBody>
                    <a:bodyPr/>
                    <a:lstStyle/>
                    <a:p>
                      <a:pPr>
                        <a:lnSpc>
                          <a:spcPct val="90000"/>
                        </a:lnSpc>
                        <a:spcAft>
                          <a:spcPts val="0"/>
                        </a:spcAft>
                      </a:pPr>
                      <a:r>
                        <a:rPr lang="en-US" sz="2600" dirty="0">
                          <a:effectLst/>
                          <a:latin typeface="+mn-lt"/>
                        </a:rPr>
                        <a:t>MOTOR PATHWAYS INFLUENCED</a:t>
                      </a:r>
                      <a:endParaRPr lang="en-US" sz="2600" dirty="0">
                        <a:effectLst/>
                        <a:latin typeface="+mn-lt"/>
                        <a:cs typeface="Times New Roman"/>
                      </a:endParaRPr>
                    </a:p>
                  </a:txBody>
                  <a:tcPr marL="68580" marR="68580" marT="0" marB="0"/>
                </a:tc>
              </a:tr>
              <a:tr h="871677">
                <a:tc>
                  <a:txBody>
                    <a:bodyPr/>
                    <a:lstStyle/>
                    <a:p>
                      <a:pPr marL="0">
                        <a:lnSpc>
                          <a:spcPct val="90000"/>
                        </a:lnSpc>
                        <a:spcBef>
                          <a:spcPts val="0"/>
                        </a:spcBef>
                        <a:spcAft>
                          <a:spcPts val="0"/>
                        </a:spcAft>
                      </a:pPr>
                      <a:r>
                        <a:rPr lang="en-US" sz="2600" dirty="0">
                          <a:effectLst/>
                          <a:latin typeface="+mn-lt"/>
                        </a:rPr>
                        <a:t>Lateral </a:t>
                      </a:r>
                      <a:r>
                        <a:rPr lang="en-US" sz="2600" dirty="0" smtClean="0">
                          <a:effectLst/>
                          <a:latin typeface="+mn-lt"/>
                        </a:rPr>
                        <a:t>hemispheres</a:t>
                      </a:r>
                      <a:r>
                        <a:rPr lang="en-US" sz="2600" dirty="0">
                          <a:effectLst/>
                          <a:latin typeface="+mn-lt"/>
                        </a:rPr>
                        <a:t> </a:t>
                      </a:r>
                      <a:endParaRPr lang="en-US" sz="2600" dirty="0">
                        <a:effectLst/>
                        <a:latin typeface="+mn-lt"/>
                        <a:cs typeface="Times New Roman"/>
                      </a:endParaRPr>
                    </a:p>
                  </a:txBody>
                  <a:tcPr marL="68580" marR="68580" marT="0" marB="0"/>
                </a:tc>
                <a:tc>
                  <a:txBody>
                    <a:bodyPr/>
                    <a:lstStyle/>
                    <a:p>
                      <a:pPr>
                        <a:lnSpc>
                          <a:spcPct val="90000"/>
                        </a:lnSpc>
                        <a:spcAft>
                          <a:spcPts val="0"/>
                        </a:spcAft>
                      </a:pPr>
                      <a:r>
                        <a:rPr lang="en-US" sz="2600" dirty="0">
                          <a:effectLst/>
                          <a:latin typeface="+mn-lt"/>
                        </a:rPr>
                        <a:t>Motor </a:t>
                      </a:r>
                      <a:r>
                        <a:rPr lang="en-US" sz="2600" dirty="0" smtClean="0">
                          <a:effectLst/>
                          <a:latin typeface="+mn-lt"/>
                        </a:rPr>
                        <a:t>planning Timing</a:t>
                      </a:r>
                      <a:endParaRPr lang="en-US" sz="2600" dirty="0">
                        <a:effectLst/>
                        <a:latin typeface="+mn-lt"/>
                        <a:cs typeface="Times New Roman"/>
                      </a:endParaRPr>
                    </a:p>
                  </a:txBody>
                  <a:tcPr marL="68580" marR="68580" marT="0" marB="0"/>
                </a:tc>
                <a:tc>
                  <a:txBody>
                    <a:bodyPr/>
                    <a:lstStyle/>
                    <a:p>
                      <a:pPr>
                        <a:lnSpc>
                          <a:spcPct val="90000"/>
                        </a:lnSpc>
                        <a:spcAft>
                          <a:spcPts val="0"/>
                        </a:spcAft>
                      </a:pPr>
                      <a:r>
                        <a:rPr lang="en-US" sz="2600" dirty="0">
                          <a:effectLst/>
                          <a:latin typeface="+mn-lt"/>
                        </a:rPr>
                        <a:t>Lateral </a:t>
                      </a:r>
                      <a:r>
                        <a:rPr lang="en-US" sz="2600" dirty="0" smtClean="0">
                          <a:effectLst/>
                          <a:latin typeface="+mn-lt"/>
                        </a:rPr>
                        <a:t>pathways (corticospinal tract)</a:t>
                      </a:r>
                      <a:endParaRPr lang="en-US" sz="2600" dirty="0">
                        <a:effectLst/>
                        <a:latin typeface="+mn-lt"/>
                        <a:cs typeface="Times New Roman"/>
                      </a:endParaRPr>
                    </a:p>
                  </a:txBody>
                  <a:tcPr marL="68580" marR="68580" marT="0" marB="0"/>
                </a:tc>
              </a:tr>
              <a:tr h="1143000">
                <a:tc>
                  <a:txBody>
                    <a:bodyPr/>
                    <a:lstStyle/>
                    <a:p>
                      <a:pPr>
                        <a:lnSpc>
                          <a:spcPct val="90000"/>
                        </a:lnSpc>
                        <a:spcAft>
                          <a:spcPts val="0"/>
                        </a:spcAft>
                      </a:pPr>
                      <a:r>
                        <a:rPr lang="en-US" sz="2600" dirty="0">
                          <a:effectLst/>
                          <a:latin typeface="+mn-lt"/>
                        </a:rPr>
                        <a:t>Intermediate </a:t>
                      </a:r>
                      <a:r>
                        <a:rPr lang="en-US" sz="2600" dirty="0" smtClean="0">
                          <a:effectLst/>
                          <a:latin typeface="+mn-lt"/>
                        </a:rPr>
                        <a:t>hemispheres</a:t>
                      </a:r>
                      <a:r>
                        <a:rPr lang="en-US" sz="2600" dirty="0">
                          <a:effectLst/>
                          <a:latin typeface="+mn-lt"/>
                        </a:rPr>
                        <a:t> </a:t>
                      </a:r>
                      <a:endParaRPr lang="en-US" sz="2600" dirty="0">
                        <a:effectLst/>
                        <a:latin typeface="+mn-lt"/>
                        <a:cs typeface="Times New Roman"/>
                      </a:endParaRPr>
                    </a:p>
                  </a:txBody>
                  <a:tcPr marL="68580" marR="68580" marT="0" marB="0"/>
                </a:tc>
                <a:tc>
                  <a:txBody>
                    <a:bodyPr/>
                    <a:lstStyle/>
                    <a:p>
                      <a:pPr>
                        <a:lnSpc>
                          <a:spcPct val="90000"/>
                        </a:lnSpc>
                        <a:spcAft>
                          <a:spcPts val="0"/>
                        </a:spcAft>
                      </a:pPr>
                      <a:r>
                        <a:rPr lang="en-US" sz="2600" dirty="0">
                          <a:effectLst/>
                          <a:latin typeface="+mn-lt"/>
                        </a:rPr>
                        <a:t>Distal limb coordination</a:t>
                      </a:r>
                      <a:endParaRPr lang="en-US" sz="2600" dirty="0">
                        <a:effectLst/>
                        <a:latin typeface="+mn-lt"/>
                        <a:cs typeface="Times New Roman"/>
                      </a:endParaRPr>
                    </a:p>
                  </a:txBody>
                  <a:tcPr marL="68580" marR="68580" marT="0" marB="0"/>
                </a:tc>
                <a:tc>
                  <a:txBody>
                    <a:bodyPr/>
                    <a:lstStyle/>
                    <a:p>
                      <a:pPr>
                        <a:lnSpc>
                          <a:spcPct val="90000"/>
                        </a:lnSpc>
                        <a:spcAft>
                          <a:spcPts val="0"/>
                        </a:spcAft>
                      </a:pPr>
                      <a:r>
                        <a:rPr lang="en-US" sz="2600" dirty="0">
                          <a:effectLst/>
                          <a:latin typeface="+mn-lt"/>
                        </a:rPr>
                        <a:t>Lateral </a:t>
                      </a:r>
                      <a:r>
                        <a:rPr lang="en-US" sz="2600" dirty="0" smtClean="0">
                          <a:effectLst/>
                          <a:latin typeface="+mn-lt"/>
                        </a:rPr>
                        <a:t>pathways (corticospinal tract, </a:t>
                      </a:r>
                      <a:endParaRPr lang="en-US" sz="2600" dirty="0">
                        <a:effectLst/>
                        <a:latin typeface="+mn-lt"/>
                      </a:endParaRPr>
                    </a:p>
                    <a:p>
                      <a:pPr>
                        <a:lnSpc>
                          <a:spcPct val="90000"/>
                        </a:lnSpc>
                        <a:spcAft>
                          <a:spcPts val="0"/>
                        </a:spcAft>
                      </a:pPr>
                      <a:r>
                        <a:rPr lang="en-US" sz="2600" dirty="0" smtClean="0">
                          <a:effectLst/>
                          <a:latin typeface="+mn-lt"/>
                        </a:rPr>
                        <a:t>rubrospinal tract)</a:t>
                      </a:r>
                      <a:endParaRPr lang="en-US" sz="2600" dirty="0">
                        <a:effectLst/>
                        <a:latin typeface="+mn-lt"/>
                        <a:cs typeface="Times New Roman"/>
                      </a:endParaRPr>
                    </a:p>
                  </a:txBody>
                  <a:tcPr marL="68580" marR="68580" marT="0" marB="0"/>
                </a:tc>
              </a:tr>
              <a:tr h="1905000">
                <a:tc>
                  <a:txBody>
                    <a:bodyPr/>
                    <a:lstStyle/>
                    <a:p>
                      <a:pPr>
                        <a:lnSpc>
                          <a:spcPct val="90000"/>
                        </a:lnSpc>
                        <a:spcAft>
                          <a:spcPts val="0"/>
                        </a:spcAft>
                      </a:pPr>
                      <a:r>
                        <a:rPr lang="en-US" sz="2600" dirty="0">
                          <a:effectLst/>
                          <a:latin typeface="+mn-lt"/>
                        </a:rPr>
                        <a:t>Vermis </a:t>
                      </a:r>
                      <a:endParaRPr lang="en-US" sz="2600" dirty="0" smtClean="0">
                        <a:effectLst/>
                        <a:latin typeface="+mn-lt"/>
                      </a:endParaRPr>
                    </a:p>
                    <a:p>
                      <a:pPr>
                        <a:lnSpc>
                          <a:spcPct val="90000"/>
                        </a:lnSpc>
                        <a:spcAft>
                          <a:spcPts val="0"/>
                        </a:spcAft>
                      </a:pPr>
                      <a:endParaRPr lang="en-US" sz="2600" dirty="0" smtClean="0">
                        <a:effectLst/>
                        <a:latin typeface="+mn-lt"/>
                        <a:cs typeface="Times New Roman"/>
                      </a:endParaRPr>
                    </a:p>
                    <a:p>
                      <a:pPr>
                        <a:lnSpc>
                          <a:spcPct val="90000"/>
                        </a:lnSpc>
                        <a:spcAft>
                          <a:spcPts val="0"/>
                        </a:spcAft>
                      </a:pPr>
                      <a:endParaRPr lang="en-US" sz="2600" dirty="0" smtClean="0">
                        <a:effectLst/>
                        <a:latin typeface="+mn-lt"/>
                        <a:cs typeface="Times New Roman"/>
                      </a:endParaRPr>
                    </a:p>
                    <a:p>
                      <a:pPr>
                        <a:lnSpc>
                          <a:spcPct val="90000"/>
                        </a:lnSpc>
                        <a:spcAft>
                          <a:spcPts val="0"/>
                        </a:spcAft>
                      </a:pPr>
                      <a:endParaRPr lang="en-US" sz="2600" dirty="0" smtClean="0">
                        <a:effectLst/>
                        <a:latin typeface="+mn-lt"/>
                        <a:cs typeface="Times New Roman"/>
                      </a:endParaRPr>
                    </a:p>
                    <a:p>
                      <a:pPr>
                        <a:lnSpc>
                          <a:spcPct val="90000"/>
                        </a:lnSpc>
                        <a:spcAft>
                          <a:spcPts val="0"/>
                        </a:spcAft>
                      </a:pPr>
                      <a:endParaRPr lang="en-US" sz="2600" dirty="0">
                        <a:effectLst/>
                        <a:latin typeface="+mn-lt"/>
                        <a:cs typeface="Times New Roman"/>
                      </a:endParaRPr>
                    </a:p>
                  </a:txBody>
                  <a:tcPr marL="68580" marR="68580" marT="0" marB="0"/>
                </a:tc>
                <a:tc>
                  <a:txBody>
                    <a:bodyPr/>
                    <a:lstStyle/>
                    <a:p>
                      <a:pPr>
                        <a:lnSpc>
                          <a:spcPct val="90000"/>
                        </a:lnSpc>
                        <a:spcAft>
                          <a:spcPts val="0"/>
                        </a:spcAft>
                      </a:pPr>
                      <a:r>
                        <a:rPr lang="en-US" sz="2600" dirty="0">
                          <a:effectLst/>
                          <a:latin typeface="+mn-lt"/>
                        </a:rPr>
                        <a:t>Proximal limb and trunk coordination</a:t>
                      </a:r>
                      <a:endParaRPr lang="en-US" sz="2600" dirty="0">
                        <a:effectLst/>
                        <a:latin typeface="+mn-lt"/>
                        <a:cs typeface="Times New Roman"/>
                      </a:endParaRPr>
                    </a:p>
                  </a:txBody>
                  <a:tcPr marL="68580" marR="68580" marT="0" marB="0"/>
                </a:tc>
                <a:tc>
                  <a:txBody>
                    <a:bodyPr/>
                    <a:lstStyle/>
                    <a:p>
                      <a:pPr>
                        <a:lnSpc>
                          <a:spcPct val="90000"/>
                        </a:lnSpc>
                        <a:spcAft>
                          <a:spcPts val="0"/>
                        </a:spcAft>
                      </a:pPr>
                      <a:r>
                        <a:rPr lang="en-US" sz="2600" dirty="0" smtClean="0">
                          <a:effectLst/>
                          <a:latin typeface="+mn-lt"/>
                        </a:rPr>
                        <a:t>Medial pathways</a:t>
                      </a:r>
                    </a:p>
                    <a:p>
                      <a:pPr>
                        <a:lnSpc>
                          <a:spcPct val="90000"/>
                        </a:lnSpc>
                        <a:spcAft>
                          <a:spcPts val="0"/>
                        </a:spcAft>
                      </a:pPr>
                      <a:r>
                        <a:rPr lang="en-US" sz="2600" dirty="0" smtClean="0">
                          <a:effectLst/>
                          <a:latin typeface="+mn-lt"/>
                        </a:rPr>
                        <a:t>(anterior </a:t>
                      </a:r>
                      <a:r>
                        <a:rPr lang="en-US" sz="2600" dirty="0">
                          <a:effectLst/>
                          <a:latin typeface="+mn-lt"/>
                        </a:rPr>
                        <a:t>corticospinal </a:t>
                      </a:r>
                      <a:r>
                        <a:rPr lang="en-US" sz="2600" dirty="0" smtClean="0">
                          <a:effectLst/>
                          <a:latin typeface="+mn-lt"/>
                        </a:rPr>
                        <a:t>tract, reticulospinal tract, </a:t>
                      </a:r>
                      <a:endParaRPr lang="en-US" sz="2600" dirty="0">
                        <a:effectLst/>
                        <a:latin typeface="+mn-lt"/>
                      </a:endParaRPr>
                    </a:p>
                    <a:p>
                      <a:pPr>
                        <a:lnSpc>
                          <a:spcPct val="90000"/>
                        </a:lnSpc>
                        <a:spcAft>
                          <a:spcPts val="0"/>
                        </a:spcAft>
                      </a:pPr>
                      <a:r>
                        <a:rPr lang="en-US" sz="2600" dirty="0" smtClean="0">
                          <a:effectLst/>
                          <a:latin typeface="+mn-lt"/>
                        </a:rPr>
                        <a:t>vestibulospinal tract, tectospinal tract)</a:t>
                      </a:r>
                      <a:endParaRPr lang="en-US" sz="2600" dirty="0">
                        <a:effectLst/>
                        <a:latin typeface="+mn-lt"/>
                      </a:endParaRPr>
                    </a:p>
                  </a:txBody>
                  <a:tcPr marL="68580" marR="68580" marT="0" marB="0"/>
                </a:tc>
              </a:tr>
              <a:tr h="1267664">
                <a:tc>
                  <a:txBody>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600" dirty="0" smtClean="0">
                          <a:effectLst/>
                          <a:latin typeface="+mn-lt"/>
                        </a:rPr>
                        <a:t>Flocculo-nodular lobe</a:t>
                      </a:r>
                      <a:endParaRPr lang="en-US" sz="2600" dirty="0" smtClean="0">
                        <a:effectLst/>
                        <a:latin typeface="+mn-lt"/>
                        <a:cs typeface="Times New Roman"/>
                      </a:endParaRPr>
                    </a:p>
                  </a:txBody>
                  <a:tcPr marL="68580" marR="68580" marT="0" marB="0"/>
                </a:tc>
                <a:tc>
                  <a:txBody>
                    <a:bodyPr/>
                    <a:lstStyle/>
                    <a:p>
                      <a:pPr>
                        <a:lnSpc>
                          <a:spcPct val="90000"/>
                        </a:lnSpc>
                        <a:spcAft>
                          <a:spcPts val="0"/>
                        </a:spcAft>
                      </a:pPr>
                      <a:r>
                        <a:rPr lang="en-US" sz="2600" dirty="0">
                          <a:effectLst/>
                          <a:latin typeface="+mn-lt"/>
                        </a:rPr>
                        <a:t>Balance and vestibule-ocular reflexes</a:t>
                      </a:r>
                      <a:endParaRPr lang="en-US" sz="2600" dirty="0">
                        <a:effectLst/>
                        <a:latin typeface="+mn-lt"/>
                        <a:cs typeface="Times New Roman"/>
                      </a:endParaRPr>
                    </a:p>
                  </a:txBody>
                  <a:tcPr marL="68580" marR="68580" marT="0" marB="0"/>
                </a:tc>
                <a:tc>
                  <a:txBody>
                    <a:bodyPr/>
                    <a:lstStyle/>
                    <a:p>
                      <a:pPr>
                        <a:lnSpc>
                          <a:spcPct val="90000"/>
                        </a:lnSpc>
                        <a:spcAft>
                          <a:spcPts val="0"/>
                        </a:spcAft>
                      </a:pPr>
                      <a:r>
                        <a:rPr lang="en-US" sz="2600" dirty="0">
                          <a:effectLst/>
                          <a:latin typeface="+mn-lt"/>
                        </a:rPr>
                        <a:t>Medial longitudinal fasciculus</a:t>
                      </a:r>
                      <a:endParaRPr lang="en-US" sz="2600" dirty="0">
                        <a:effectLst/>
                        <a:latin typeface="+mn-lt"/>
                        <a:cs typeface="Times New Roman"/>
                      </a:endParaRPr>
                    </a:p>
                  </a:txBody>
                  <a:tcPr marL="68580" marR="68580" marT="0" marB="0"/>
                </a:tc>
              </a:tr>
            </a:tbl>
          </a:graphicData>
        </a:graphic>
      </p:graphicFrame>
    </p:spTree>
    <p:extLst>
      <p:ext uri="{BB962C8B-B14F-4D97-AF65-F5344CB8AC3E}">
        <p14:creationId xmlns:p14="http://schemas.microsoft.com/office/powerpoint/2010/main" val="34834128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Content Placeholder 3"/>
          <p:cNvSpPr>
            <a:spLocks noGrp="1"/>
          </p:cNvSpPr>
          <p:nvPr>
            <p:ph idx="1"/>
          </p:nvPr>
        </p:nvSpPr>
        <p:spPr>
          <a:xfrm>
            <a:off x="533400" y="457200"/>
            <a:ext cx="8229600" cy="2514600"/>
          </a:xfrm>
        </p:spPr>
        <p:txBody>
          <a:bodyPr>
            <a:normAutofit/>
          </a:bodyPr>
          <a:lstStyle/>
          <a:p>
            <a:pPr marL="0" indent="0">
              <a:spcBef>
                <a:spcPts val="0"/>
              </a:spcBef>
              <a:buNone/>
            </a:pPr>
            <a:r>
              <a:rPr lang="en-US" dirty="0" smtClean="0">
                <a:solidFill>
                  <a:srgbClr val="0070C0"/>
                </a:solidFill>
              </a:rPr>
              <a:t>Fine </a:t>
            </a:r>
            <a:r>
              <a:rPr lang="en-US" dirty="0">
                <a:solidFill>
                  <a:srgbClr val="0070C0"/>
                </a:solidFill>
              </a:rPr>
              <a:t>tuning of movement in feedback </a:t>
            </a:r>
            <a:r>
              <a:rPr lang="en-US" dirty="0" smtClean="0">
                <a:solidFill>
                  <a:srgbClr val="0070C0"/>
                </a:solidFill>
              </a:rPr>
              <a:t>control: </a:t>
            </a:r>
            <a:r>
              <a:rPr lang="en-US" dirty="0" smtClean="0"/>
              <a:t>cerebellum compare “efferent copy” of motor program with incoming sensory feedback to correct for deviations from the intended movement outcome.</a:t>
            </a: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3190"/>
          <a:stretch/>
        </p:blipFill>
        <p:spPr bwMode="auto">
          <a:xfrm>
            <a:off x="762000" y="2971800"/>
            <a:ext cx="7315200" cy="3310028"/>
          </a:xfrm>
          <a:prstGeom prst="rect">
            <a:avLst/>
          </a:prstGeom>
          <a:noFill/>
          <a:ln>
            <a:noFill/>
          </a:ln>
          <a:scene3d>
            <a:camera prst="orthographicFront">
              <a:rot lat="0" lon="0" rev="3000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8216143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1552" y="2500993"/>
            <a:ext cx="6400800" cy="4128407"/>
          </a:xfrm>
          <a:prstGeom prst="rect">
            <a:avLst/>
          </a:prstGeom>
          <a:noFill/>
          <a:ln>
            <a:noFill/>
          </a:ln>
          <a:scene3d>
            <a:camera prst="orthographicFront">
              <a:rot lat="0" lon="0" rev="3000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Content Placeholder 3"/>
          <p:cNvSpPr>
            <a:spLocks noGrp="1"/>
          </p:cNvSpPr>
          <p:nvPr>
            <p:ph idx="1"/>
          </p:nvPr>
        </p:nvSpPr>
        <p:spPr>
          <a:xfrm>
            <a:off x="457200" y="381000"/>
            <a:ext cx="8305800" cy="2743200"/>
          </a:xfrm>
          <a:solidFill>
            <a:schemeClr val="bg1"/>
          </a:solidFill>
        </p:spPr>
        <p:txBody>
          <a:bodyPr>
            <a:noAutofit/>
          </a:bodyPr>
          <a:lstStyle/>
          <a:p>
            <a:pPr marL="0" indent="0">
              <a:spcBef>
                <a:spcPts val="0"/>
              </a:spcBef>
              <a:buNone/>
            </a:pPr>
            <a:r>
              <a:rPr lang="en-US" dirty="0" smtClean="0">
                <a:solidFill>
                  <a:srgbClr val="0070C0"/>
                </a:solidFill>
              </a:rPr>
              <a:t>Motor learning and feedforward control: </a:t>
            </a:r>
            <a:r>
              <a:rPr lang="en-US" dirty="0" smtClean="0"/>
              <a:t>cerebellum evaluates sensory information and movement errors to modify the strength of synaptic connections in cerebellar cortex. As a result, future movements in a similar context will be modified.</a:t>
            </a:r>
            <a:endParaRPr lang="en-US" sz="3400" dirty="0"/>
          </a:p>
        </p:txBody>
      </p:sp>
    </p:spTree>
    <p:custDataLst>
      <p:tags r:id="rId1"/>
    </p:custDataLst>
    <p:extLst>
      <p:ext uri="{BB962C8B-B14F-4D97-AF65-F5344CB8AC3E}">
        <p14:creationId xmlns:p14="http://schemas.microsoft.com/office/powerpoint/2010/main" val="25570526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Cerebellum</a:t>
            </a:r>
            <a:endParaRPr lang="en-US" dirty="0"/>
          </a:p>
        </p:txBody>
      </p:sp>
      <p:sp>
        <p:nvSpPr>
          <p:cNvPr id="24580" name="Content Placeholder 3"/>
          <p:cNvSpPr>
            <a:spLocks noGrp="1"/>
          </p:cNvSpPr>
          <p:nvPr>
            <p:ph idx="1"/>
          </p:nvPr>
        </p:nvSpPr>
        <p:spPr>
          <a:xfrm>
            <a:off x="457200" y="1447800"/>
            <a:ext cx="8229600" cy="4525963"/>
          </a:xfrm>
        </p:spPr>
        <p:txBody>
          <a:bodyPr>
            <a:normAutofit/>
          </a:bodyPr>
          <a:lstStyle/>
          <a:p>
            <a:pPr>
              <a:spcBef>
                <a:spcPts val="600"/>
              </a:spcBef>
            </a:pPr>
            <a:r>
              <a:rPr lang="en-US" dirty="0" smtClean="0"/>
              <a:t>Non-motor function</a:t>
            </a:r>
          </a:p>
          <a:p>
            <a:pPr lvl="1">
              <a:spcBef>
                <a:spcPts val="600"/>
              </a:spcBef>
            </a:pPr>
            <a:r>
              <a:rPr lang="en-US" sz="3400" dirty="0" smtClean="0"/>
              <a:t>Timing in perceptual tasks: may serve as a centralized clock for body functions</a:t>
            </a:r>
          </a:p>
          <a:p>
            <a:pPr lvl="1">
              <a:spcBef>
                <a:spcPts val="600"/>
              </a:spcBef>
            </a:pPr>
            <a:r>
              <a:rPr lang="en-US" sz="3400" dirty="0" smtClean="0"/>
              <a:t>Recall of habits/skills learned through repetition </a:t>
            </a:r>
          </a:p>
          <a:p>
            <a:pPr lvl="1">
              <a:spcBef>
                <a:spcPts val="600"/>
              </a:spcBef>
            </a:pPr>
            <a:r>
              <a:rPr lang="en-US" sz="3400" dirty="0" smtClean="0"/>
              <a:t>Language process related to movement, e.g. verbs</a:t>
            </a:r>
          </a:p>
        </p:txBody>
      </p:sp>
    </p:spTree>
    <p:custDataLst>
      <p:tags r:id="rId1"/>
    </p:custDataLst>
    <p:extLst>
      <p:ext uri="{BB962C8B-B14F-4D97-AF65-F5344CB8AC3E}">
        <p14:creationId xmlns:p14="http://schemas.microsoft.com/office/powerpoint/2010/main" val="6382017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Cerebellum: Clinical Dysfunction</a:t>
            </a:r>
            <a:endParaRPr lang="en-US" dirty="0"/>
          </a:p>
        </p:txBody>
      </p:sp>
      <p:sp>
        <p:nvSpPr>
          <p:cNvPr id="3" name="Content Placeholder 2"/>
          <p:cNvSpPr>
            <a:spLocks noGrp="1"/>
          </p:cNvSpPr>
          <p:nvPr>
            <p:ph idx="1"/>
          </p:nvPr>
        </p:nvSpPr>
        <p:spPr>
          <a:xfrm>
            <a:off x="457200" y="1524000"/>
            <a:ext cx="8229600" cy="4525963"/>
          </a:xfrm>
        </p:spPr>
        <p:txBody>
          <a:bodyPr>
            <a:noAutofit/>
          </a:bodyPr>
          <a:lstStyle/>
          <a:p>
            <a:pPr marL="0" indent="0">
              <a:spcBef>
                <a:spcPts val="200"/>
              </a:spcBef>
              <a:buNone/>
            </a:pPr>
            <a:r>
              <a:rPr lang="en-US" dirty="0" smtClean="0">
                <a:hlinkClick r:id="rId3"/>
              </a:rPr>
              <a:t>http</a:t>
            </a:r>
            <a:r>
              <a:rPr lang="en-US" dirty="0">
                <a:hlinkClick r:id="rId3"/>
              </a:rPr>
              <a:t>://</a:t>
            </a:r>
            <a:r>
              <a:rPr lang="en-US" dirty="0" smtClean="0">
                <a:hlinkClick r:id="rId3"/>
              </a:rPr>
              <a:t>library.med.utah.edu/neurologicexam/html/coordination_abnormal.html#12</a:t>
            </a:r>
            <a:endParaRPr lang="en-US" dirty="0" smtClean="0"/>
          </a:p>
          <a:p>
            <a:pPr>
              <a:spcBef>
                <a:spcPts val="200"/>
              </a:spcBef>
            </a:pPr>
            <a:r>
              <a:rPr lang="en-US" dirty="0"/>
              <a:t>Speech Rapid Alternating </a:t>
            </a:r>
            <a:r>
              <a:rPr lang="en-US" dirty="0" smtClean="0"/>
              <a:t>Movements</a:t>
            </a:r>
          </a:p>
          <a:p>
            <a:pPr>
              <a:spcBef>
                <a:spcPts val="200"/>
              </a:spcBef>
            </a:pPr>
            <a:r>
              <a:rPr lang="en-US" dirty="0" smtClean="0"/>
              <a:t>Dysarthria</a:t>
            </a:r>
            <a:endParaRPr lang="en-US" dirty="0"/>
          </a:p>
          <a:p>
            <a:pPr>
              <a:spcBef>
                <a:spcPts val="200"/>
              </a:spcBef>
            </a:pPr>
            <a:r>
              <a:rPr lang="en-US" dirty="0" smtClean="0"/>
              <a:t>Tremor</a:t>
            </a:r>
            <a:endParaRPr lang="en-US" dirty="0"/>
          </a:p>
          <a:p>
            <a:pPr>
              <a:spcBef>
                <a:spcPts val="200"/>
              </a:spcBef>
            </a:pPr>
            <a:r>
              <a:rPr lang="en-US" dirty="0" smtClean="0"/>
              <a:t>Hand </a:t>
            </a:r>
            <a:r>
              <a:rPr lang="en-US" dirty="0"/>
              <a:t>Rapid Alternating </a:t>
            </a:r>
            <a:r>
              <a:rPr lang="en-US" dirty="0" smtClean="0"/>
              <a:t>Movements</a:t>
            </a:r>
          </a:p>
          <a:p>
            <a:pPr>
              <a:spcBef>
                <a:spcPts val="200"/>
              </a:spcBef>
            </a:pPr>
            <a:r>
              <a:rPr lang="en-US" dirty="0" smtClean="0"/>
              <a:t>Finger-to-nose</a:t>
            </a:r>
            <a:endParaRPr lang="en-US" dirty="0"/>
          </a:p>
          <a:p>
            <a:pPr>
              <a:spcBef>
                <a:spcPts val="200"/>
              </a:spcBef>
            </a:pPr>
            <a:r>
              <a:rPr lang="en-US" dirty="0" smtClean="0"/>
              <a:t>Foot </a:t>
            </a:r>
            <a:r>
              <a:rPr lang="en-US" dirty="0"/>
              <a:t>rapid alternating </a:t>
            </a:r>
            <a:r>
              <a:rPr lang="en-US" dirty="0" smtClean="0"/>
              <a:t>movements</a:t>
            </a:r>
          </a:p>
          <a:p>
            <a:pPr>
              <a:spcBef>
                <a:spcPts val="200"/>
              </a:spcBef>
            </a:pPr>
            <a:r>
              <a:rPr lang="en-US" dirty="0"/>
              <a:t>Tandem Gait</a:t>
            </a:r>
            <a:endParaRPr lang="en-US" dirty="0" smtClean="0"/>
          </a:p>
          <a:p>
            <a:pPr marL="0" indent="0">
              <a:spcBef>
                <a:spcPts val="200"/>
              </a:spcBef>
              <a:buNone/>
            </a:pPr>
            <a:endParaRPr lang="en-US" dirty="0"/>
          </a:p>
        </p:txBody>
      </p:sp>
      <p:sp>
        <p:nvSpPr>
          <p:cNvPr id="4" name="Rectangle 3"/>
          <p:cNvSpPr/>
          <p:nvPr/>
        </p:nvSpPr>
        <p:spPr>
          <a:xfrm>
            <a:off x="5105400" y="6096000"/>
            <a:ext cx="4572000" cy="830997"/>
          </a:xfrm>
          <a:prstGeom prst="rect">
            <a:avLst/>
          </a:prstGeom>
        </p:spPr>
        <p:txBody>
          <a:bodyPr>
            <a:spAutoFit/>
          </a:bodyPr>
          <a:lstStyle/>
          <a:p>
            <a:r>
              <a:rPr lang="en-US" sz="2400" dirty="0" smtClean="0"/>
              <a:t>The </a:t>
            </a:r>
            <a:r>
              <a:rPr lang="en-US" sz="2400" dirty="0"/>
              <a:t>University of Utah 2001</a:t>
            </a:r>
            <a:br>
              <a:rPr lang="en-US" sz="2400" dirty="0"/>
            </a:br>
            <a:endParaRPr lang="en-US" sz="2400" dirty="0"/>
          </a:p>
        </p:txBody>
      </p:sp>
    </p:spTree>
    <p:extLst>
      <p:ext uri="{BB962C8B-B14F-4D97-AF65-F5344CB8AC3E}">
        <p14:creationId xmlns:p14="http://schemas.microsoft.com/office/powerpoint/2010/main" val="37762083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Cerebellum: Clinical Dysfunction</a:t>
            </a:r>
            <a:endParaRPr lang="en-US" dirty="0"/>
          </a:p>
        </p:txBody>
      </p:sp>
      <p:sp>
        <p:nvSpPr>
          <p:cNvPr id="25603" name="Content Placeholder 2"/>
          <p:cNvSpPr>
            <a:spLocks noGrp="1"/>
          </p:cNvSpPr>
          <p:nvPr>
            <p:ph idx="1"/>
          </p:nvPr>
        </p:nvSpPr>
        <p:spPr/>
        <p:txBody>
          <a:bodyPr>
            <a:normAutofit/>
          </a:bodyPr>
          <a:lstStyle/>
          <a:p>
            <a:pPr eaLnBrk="1" hangingPunct="1"/>
            <a:r>
              <a:rPr lang="en-US" dirty="0" smtClean="0">
                <a:latin typeface="+mj-lt"/>
              </a:rPr>
              <a:t>Muscle tone ↓</a:t>
            </a:r>
            <a:endParaRPr lang="en-US" dirty="0">
              <a:latin typeface="+mj-lt"/>
            </a:endParaRPr>
          </a:p>
          <a:p>
            <a:pPr eaLnBrk="1" hangingPunct="1"/>
            <a:r>
              <a:rPr lang="en-US" sz="3400" dirty="0" smtClean="0">
                <a:latin typeface="+mj-lt"/>
              </a:rPr>
              <a:t>Ataxic gait: unable to walk heel-to-toe</a:t>
            </a:r>
          </a:p>
          <a:p>
            <a:r>
              <a:rPr lang="en-US" dirty="0" smtClean="0">
                <a:latin typeface="+mj-lt"/>
              </a:rPr>
              <a:t>Truncal ataxia: involving trunk</a:t>
            </a:r>
          </a:p>
          <a:p>
            <a:r>
              <a:rPr lang="en-US" dirty="0" smtClean="0"/>
              <a:t>Appendicular ataxia: involving limbs</a:t>
            </a:r>
            <a:endParaRPr lang="en-US" dirty="0"/>
          </a:p>
          <a:p>
            <a:pPr eaLnBrk="1" hangingPunct="1"/>
            <a:r>
              <a:rPr lang="en-US" dirty="0" smtClean="0">
                <a:latin typeface="+mj-lt"/>
              </a:rPr>
              <a:t>Dysarthria: slurred, uncoordinated speech</a:t>
            </a:r>
          </a:p>
          <a:p>
            <a:pPr eaLnBrk="1" hangingPunct="1"/>
            <a:r>
              <a:rPr lang="en-US" dirty="0" smtClean="0">
                <a:latin typeface="+mj-lt"/>
              </a:rPr>
              <a:t>Nystagmus: visual guidance of movement deteriorates</a:t>
            </a:r>
          </a:p>
          <a:p>
            <a:pPr lvl="1" eaLnBrk="1" hangingPunct="1"/>
            <a:endParaRPr lang="en-US" sz="3400" dirty="0" smtClean="0">
              <a:latin typeface="+mj-lt"/>
            </a:endParaRPr>
          </a:p>
          <a:p>
            <a:pPr lvl="1" eaLnBrk="1" hangingPunct="1"/>
            <a:endParaRPr lang="en-US" sz="3400" dirty="0" smtClean="0">
              <a:latin typeface="+mj-lt"/>
            </a:endParaRPr>
          </a:p>
        </p:txBody>
      </p:sp>
    </p:spTree>
    <p:custDataLst>
      <p:tags r:id="rId1"/>
    </p:custDataLst>
    <p:extLst>
      <p:ext uri="{BB962C8B-B14F-4D97-AF65-F5344CB8AC3E}">
        <p14:creationId xmlns:p14="http://schemas.microsoft.com/office/powerpoint/2010/main" val="214528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715962"/>
          </a:xfrm>
        </p:spPr>
        <p:txBody>
          <a:bodyPr>
            <a:noAutofit/>
          </a:bodyPr>
          <a:lstStyle/>
          <a:p>
            <a:pPr algn="l">
              <a:lnSpc>
                <a:spcPct val="90000"/>
              </a:lnSpc>
            </a:pPr>
            <a:r>
              <a:rPr lang="en-US" sz="3000" dirty="0" smtClean="0"/>
              <a:t>Rapid </a:t>
            </a:r>
            <a:r>
              <a:rPr lang="en-US" sz="3000" dirty="0"/>
              <a:t>wrist flexion movement in a normal </a:t>
            </a:r>
            <a:r>
              <a:rPr lang="en-US" sz="3000" dirty="0" smtClean="0"/>
              <a:t>subject</a:t>
            </a:r>
            <a:endParaRPr lang="en-US" sz="3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762000"/>
            <a:ext cx="7315200" cy="5828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52400" y="6405455"/>
            <a:ext cx="1662763" cy="369332"/>
          </a:xfrm>
          <a:prstGeom prst="rect">
            <a:avLst/>
          </a:prstGeom>
        </p:spPr>
        <p:txBody>
          <a:bodyPr wrap="none">
            <a:spAutoFit/>
          </a:bodyPr>
          <a:lstStyle/>
          <a:p>
            <a:r>
              <a:rPr lang="en-US" dirty="0" err="1" smtClean="0"/>
              <a:t>Berardelli</a:t>
            </a:r>
            <a:r>
              <a:rPr lang="en-US" dirty="0" smtClean="0"/>
              <a:t>, 1996</a:t>
            </a:r>
            <a:endParaRPr lang="en-US" dirty="0"/>
          </a:p>
        </p:txBody>
      </p:sp>
    </p:spTree>
    <p:extLst>
      <p:ext uri="{BB962C8B-B14F-4D97-AF65-F5344CB8AC3E}">
        <p14:creationId xmlns:p14="http://schemas.microsoft.com/office/powerpoint/2010/main" val="72825639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Cerebellum: Clinical Dysfunction</a:t>
            </a:r>
            <a:endParaRPr lang="en-US" dirty="0"/>
          </a:p>
        </p:txBody>
      </p:sp>
      <p:sp>
        <p:nvSpPr>
          <p:cNvPr id="3" name="Content Placeholder 2"/>
          <p:cNvSpPr>
            <a:spLocks noGrp="1"/>
          </p:cNvSpPr>
          <p:nvPr>
            <p:ph idx="1"/>
          </p:nvPr>
        </p:nvSpPr>
        <p:spPr/>
        <p:txBody>
          <a:bodyPr>
            <a:noAutofit/>
          </a:bodyPr>
          <a:lstStyle/>
          <a:p>
            <a:pPr>
              <a:spcBef>
                <a:spcPts val="600"/>
              </a:spcBef>
            </a:pPr>
            <a:r>
              <a:rPr lang="en-US" dirty="0" smtClean="0"/>
              <a:t>Dysmetria </a:t>
            </a:r>
          </a:p>
          <a:p>
            <a:pPr lvl="1">
              <a:spcBef>
                <a:spcPts val="600"/>
              </a:spcBef>
            </a:pPr>
            <a:r>
              <a:rPr lang="en-US" sz="3400" dirty="0" err="1" smtClean="0"/>
              <a:t>Hypermetria</a:t>
            </a:r>
            <a:r>
              <a:rPr lang="en-US" sz="3400" dirty="0" smtClean="0"/>
              <a:t> is most common: past-pointing, overshooting of target</a:t>
            </a:r>
          </a:p>
          <a:p>
            <a:pPr lvl="1">
              <a:spcBef>
                <a:spcPts val="600"/>
              </a:spcBef>
            </a:pPr>
            <a:r>
              <a:rPr lang="en-US" sz="3400" dirty="0" err="1" smtClean="0"/>
              <a:t>Hypometria</a:t>
            </a:r>
            <a:endParaRPr lang="en-US" sz="3400" dirty="0" smtClean="0"/>
          </a:p>
          <a:p>
            <a:pPr>
              <a:spcBef>
                <a:spcPts val="600"/>
              </a:spcBef>
            </a:pPr>
            <a:r>
              <a:rPr lang="en-US" dirty="0" smtClean="0"/>
              <a:t>Intention tremor</a:t>
            </a:r>
          </a:p>
          <a:p>
            <a:pPr>
              <a:spcBef>
                <a:spcPts val="600"/>
              </a:spcBef>
            </a:pPr>
            <a:r>
              <a:rPr lang="en-US" dirty="0" err="1" smtClean="0"/>
              <a:t>Dysdiadochokinesis</a:t>
            </a:r>
            <a:endParaRPr lang="en-US" dirty="0" smtClean="0"/>
          </a:p>
          <a:p>
            <a:pPr lvl="1">
              <a:spcBef>
                <a:spcPts val="600"/>
              </a:spcBef>
            </a:pPr>
            <a:r>
              <a:rPr lang="en-US" sz="3400" dirty="0" smtClean="0"/>
              <a:t>Impaired sequential movements</a:t>
            </a:r>
          </a:p>
          <a:p>
            <a:pPr lvl="1">
              <a:spcBef>
                <a:spcPts val="600"/>
              </a:spcBef>
            </a:pPr>
            <a:r>
              <a:rPr lang="en-US" sz="3400" dirty="0" smtClean="0"/>
              <a:t>Test: rapid alternating movements (RAM)</a:t>
            </a:r>
          </a:p>
          <a:p>
            <a:pPr>
              <a:spcBef>
                <a:spcPts val="600"/>
              </a:spcBef>
            </a:pPr>
            <a:endParaRPr lang="en-US" dirty="0"/>
          </a:p>
        </p:txBody>
      </p:sp>
    </p:spTree>
    <p:custDataLst>
      <p:tags r:id="rId1"/>
    </p:custDataLst>
    <p:extLst>
      <p:ext uri="{BB962C8B-B14F-4D97-AF65-F5344CB8AC3E}">
        <p14:creationId xmlns:p14="http://schemas.microsoft.com/office/powerpoint/2010/main" val="29849852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Basal Ganglia</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76400"/>
            <a:ext cx="8229600" cy="3901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33400" y="6019800"/>
            <a:ext cx="2743200" cy="461665"/>
          </a:xfrm>
          <a:prstGeom prst="rect">
            <a:avLst/>
          </a:prstGeom>
          <a:noFill/>
        </p:spPr>
        <p:txBody>
          <a:bodyPr wrap="square" rtlCol="0">
            <a:spAutoFit/>
          </a:bodyPr>
          <a:lstStyle/>
          <a:p>
            <a:r>
              <a:rPr lang="en-US" sz="2400" dirty="0" err="1" smtClean="0"/>
              <a:t>Blumefeld</a:t>
            </a:r>
            <a:r>
              <a:rPr lang="en-US" sz="2400" dirty="0" smtClean="0"/>
              <a:t>, 2010</a:t>
            </a:r>
            <a:endParaRPr lang="en-US" sz="2400" dirty="0"/>
          </a:p>
        </p:txBody>
      </p:sp>
    </p:spTree>
    <p:extLst>
      <p:ext uri="{BB962C8B-B14F-4D97-AF65-F5344CB8AC3E}">
        <p14:creationId xmlns:p14="http://schemas.microsoft.com/office/powerpoint/2010/main" val="308131401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5298" y="5290572"/>
            <a:ext cx="4044950" cy="923330"/>
          </a:xfrm>
          <a:prstGeom prst="rect">
            <a:avLst/>
          </a:prstGeom>
        </p:spPr>
        <p:txBody>
          <a:bodyPr wrap="square">
            <a:spAutoFit/>
          </a:bodyPr>
          <a:lstStyle/>
          <a:p>
            <a:pPr>
              <a:lnSpc>
                <a:spcPct val="90000"/>
              </a:lnSpc>
            </a:pPr>
            <a:r>
              <a:rPr lang="en-US" sz="3000" dirty="0" smtClean="0">
                <a:solidFill>
                  <a:srgbClr val="0070C0"/>
                </a:solidFill>
                <a:cs typeface="Arial" pitchFamily="34" charset="0"/>
              </a:rPr>
              <a:t>Facilitate or select appropriate movement</a:t>
            </a:r>
          </a:p>
        </p:txBody>
      </p:sp>
      <p:grpSp>
        <p:nvGrpSpPr>
          <p:cNvPr id="6159" name="Group 64"/>
          <p:cNvGrpSpPr>
            <a:grpSpLocks noChangeAspect="1"/>
          </p:cNvGrpSpPr>
          <p:nvPr/>
        </p:nvGrpSpPr>
        <p:grpSpPr bwMode="auto">
          <a:xfrm>
            <a:off x="5337480" y="1143000"/>
            <a:ext cx="3200400" cy="3956387"/>
            <a:chOff x="3744" y="597"/>
            <a:chExt cx="1447" cy="1788"/>
          </a:xfrm>
        </p:grpSpPr>
        <p:pic>
          <p:nvPicPr>
            <p:cNvPr id="6160" name="Picture 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4" y="597"/>
              <a:ext cx="1097" cy="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1" name="Oval 66"/>
            <p:cNvSpPr>
              <a:spLocks noChangeAspect="1" noChangeArrowheads="1"/>
            </p:cNvSpPr>
            <p:nvPr/>
          </p:nvSpPr>
          <p:spPr bwMode="auto">
            <a:xfrm>
              <a:off x="3744" y="1584"/>
              <a:ext cx="192"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mj-lt"/>
              </a:endParaRPr>
            </a:p>
          </p:txBody>
        </p:sp>
      </p:grpSp>
      <p:pic>
        <p:nvPicPr>
          <p:cNvPr id="616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4021" y="1158240"/>
            <a:ext cx="3529825" cy="3977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8" name="Rectangle 63"/>
          <p:cNvSpPr>
            <a:spLocks noChangeAspect="1"/>
          </p:cNvSpPr>
          <p:nvPr/>
        </p:nvSpPr>
        <p:spPr bwMode="auto">
          <a:xfrm>
            <a:off x="4565650" y="762001"/>
            <a:ext cx="3994150" cy="4419600"/>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122238" eaLnBrk="0" hangingPunct="0">
              <a:lnSpc>
                <a:spcPct val="90000"/>
              </a:lnSpc>
              <a:buFont typeface="Arial" charset="0"/>
              <a:buNone/>
            </a:pPr>
            <a:r>
              <a:rPr lang="en-US" sz="2600" b="1" dirty="0">
                <a:solidFill>
                  <a:srgbClr val="FF0000"/>
                </a:solidFill>
                <a:latin typeface="+mj-lt"/>
              </a:rPr>
              <a:t>Cholinergic </a:t>
            </a:r>
            <a:r>
              <a:rPr lang="en-US" sz="2600" b="1" dirty="0" smtClean="0">
                <a:solidFill>
                  <a:srgbClr val="FF0000"/>
                </a:solidFill>
                <a:latin typeface="+mj-lt"/>
              </a:rPr>
              <a:t>Modulation</a:t>
            </a:r>
          </a:p>
          <a:p>
            <a:pPr marL="122238" eaLnBrk="0" hangingPunct="0">
              <a:lnSpc>
                <a:spcPct val="90000"/>
              </a:lnSpc>
            </a:pPr>
            <a:r>
              <a:rPr lang="en-US" sz="2600" b="1" u="sng" dirty="0">
                <a:solidFill>
                  <a:srgbClr val="FF0000"/>
                </a:solidFill>
                <a:latin typeface="+mj-lt"/>
              </a:rPr>
              <a:t>TURNS DOWN</a:t>
            </a:r>
            <a:r>
              <a:rPr lang="en-US" sz="2600" b="1" dirty="0">
                <a:solidFill>
                  <a:srgbClr val="FF0000"/>
                </a:solidFill>
                <a:latin typeface="+mj-lt"/>
              </a:rPr>
              <a:t> </a:t>
            </a:r>
            <a:r>
              <a:rPr lang="en-US" sz="2600" b="1" dirty="0" smtClean="0">
                <a:solidFill>
                  <a:srgbClr val="FF0000"/>
                </a:solidFill>
                <a:latin typeface="+mj-lt"/>
              </a:rPr>
              <a:t>	</a:t>
            </a:r>
            <a:r>
              <a:rPr lang="en-US" sz="2600" b="1" dirty="0">
                <a:solidFill>
                  <a:srgbClr val="FF0000"/>
                </a:solidFill>
                <a:latin typeface="+mj-lt"/>
              </a:rPr>
              <a:t>	</a:t>
            </a:r>
            <a:r>
              <a:rPr lang="en-US" sz="2600" b="1" dirty="0" smtClean="0">
                <a:solidFill>
                  <a:srgbClr val="FF0000"/>
                </a:solidFill>
                <a:latin typeface="+mj-lt"/>
              </a:rPr>
              <a:t> motor activity</a:t>
            </a:r>
            <a:endParaRPr lang="en-US" sz="2600" b="1" dirty="0">
              <a:solidFill>
                <a:srgbClr val="FF0000"/>
              </a:solidFill>
              <a:latin typeface="+mj-lt"/>
            </a:endParaRPr>
          </a:p>
          <a:p>
            <a:pPr marL="342900" indent="-342900" algn="ctr" eaLnBrk="0" hangingPunct="0">
              <a:lnSpc>
                <a:spcPct val="90000"/>
              </a:lnSpc>
              <a:spcBef>
                <a:spcPct val="20000"/>
              </a:spcBef>
              <a:buFont typeface="Arial" charset="0"/>
              <a:buNone/>
            </a:pPr>
            <a:endParaRPr lang="en-US" sz="2600" b="1" dirty="0">
              <a:solidFill>
                <a:srgbClr val="FF0000"/>
              </a:solidFill>
              <a:latin typeface="+mj-lt"/>
            </a:endParaRPr>
          </a:p>
          <a:p>
            <a:pPr marL="342900" indent="-342900" algn="ctr" eaLnBrk="0" hangingPunct="0">
              <a:lnSpc>
                <a:spcPct val="90000"/>
              </a:lnSpc>
              <a:spcBef>
                <a:spcPct val="20000"/>
              </a:spcBef>
              <a:buFont typeface="Arial" charset="0"/>
              <a:buNone/>
            </a:pPr>
            <a:endParaRPr lang="en-US" sz="2600" dirty="0">
              <a:solidFill>
                <a:srgbClr val="FF0000"/>
              </a:solidFill>
              <a:latin typeface="+mj-lt"/>
            </a:endParaRPr>
          </a:p>
          <a:p>
            <a:pPr marL="342900" indent="-342900" algn="ctr" eaLnBrk="0" hangingPunct="0">
              <a:lnSpc>
                <a:spcPct val="90000"/>
              </a:lnSpc>
              <a:spcBef>
                <a:spcPct val="20000"/>
              </a:spcBef>
              <a:buFont typeface="Arial" charset="0"/>
              <a:buNone/>
            </a:pPr>
            <a:endParaRPr lang="en-US" sz="2600" dirty="0" smtClean="0">
              <a:solidFill>
                <a:srgbClr val="FF0000"/>
              </a:solidFill>
              <a:latin typeface="+mj-lt"/>
            </a:endParaRPr>
          </a:p>
          <a:p>
            <a:pPr marL="342900" indent="-342900" algn="ctr" eaLnBrk="0" hangingPunct="0">
              <a:lnSpc>
                <a:spcPct val="90000"/>
              </a:lnSpc>
              <a:spcBef>
                <a:spcPct val="20000"/>
              </a:spcBef>
              <a:buFont typeface="Arial" charset="0"/>
              <a:buNone/>
            </a:pPr>
            <a:endParaRPr lang="en-US" sz="2600" dirty="0" smtClean="0">
              <a:solidFill>
                <a:srgbClr val="FF0000"/>
              </a:solidFill>
              <a:latin typeface="+mj-lt"/>
            </a:endParaRPr>
          </a:p>
          <a:p>
            <a:pPr marL="342900" indent="-342900" algn="ctr" eaLnBrk="0" hangingPunct="0">
              <a:lnSpc>
                <a:spcPct val="90000"/>
              </a:lnSpc>
              <a:spcBef>
                <a:spcPct val="20000"/>
              </a:spcBef>
              <a:buFont typeface="Arial" charset="0"/>
              <a:buNone/>
            </a:pPr>
            <a:endParaRPr lang="en-US" sz="2600" dirty="0">
              <a:solidFill>
                <a:srgbClr val="FF0000"/>
              </a:solidFill>
              <a:latin typeface="+mj-lt"/>
            </a:endParaRPr>
          </a:p>
          <a:p>
            <a:pPr marL="342900" indent="-342900" algn="ctr" eaLnBrk="0" hangingPunct="0">
              <a:lnSpc>
                <a:spcPct val="90000"/>
              </a:lnSpc>
              <a:spcBef>
                <a:spcPct val="20000"/>
              </a:spcBef>
              <a:buFont typeface="Arial" charset="0"/>
              <a:buNone/>
            </a:pPr>
            <a:endParaRPr lang="en-US" sz="2600" dirty="0">
              <a:solidFill>
                <a:srgbClr val="FF0000"/>
              </a:solidFill>
              <a:latin typeface="+mj-lt"/>
            </a:endParaRPr>
          </a:p>
          <a:p>
            <a:pPr marL="342900" indent="-342900" algn="ctr" eaLnBrk="0" hangingPunct="0">
              <a:lnSpc>
                <a:spcPct val="90000"/>
              </a:lnSpc>
              <a:spcBef>
                <a:spcPct val="20000"/>
              </a:spcBef>
              <a:buFont typeface="Arial" charset="0"/>
              <a:buNone/>
            </a:pPr>
            <a:endParaRPr lang="en-US" sz="2600" dirty="0">
              <a:solidFill>
                <a:srgbClr val="FF0000"/>
              </a:solidFill>
              <a:latin typeface="+mj-lt"/>
            </a:endParaRPr>
          </a:p>
          <a:p>
            <a:pPr marL="342900" indent="-342900" algn="ctr" eaLnBrk="0" hangingPunct="0">
              <a:lnSpc>
                <a:spcPct val="90000"/>
              </a:lnSpc>
              <a:spcBef>
                <a:spcPct val="20000"/>
              </a:spcBef>
              <a:buFont typeface="Arial" charset="0"/>
              <a:buNone/>
            </a:pPr>
            <a:endParaRPr lang="en-US" sz="2600" dirty="0">
              <a:solidFill>
                <a:srgbClr val="FF0000"/>
              </a:solidFill>
              <a:latin typeface="+mj-lt"/>
            </a:endParaRPr>
          </a:p>
          <a:p>
            <a:pPr marL="342900" indent="-342900" algn="ctr" eaLnBrk="0" hangingPunct="0">
              <a:lnSpc>
                <a:spcPct val="90000"/>
              </a:lnSpc>
              <a:spcBef>
                <a:spcPct val="20000"/>
              </a:spcBef>
              <a:buFont typeface="Arial" charset="0"/>
              <a:buNone/>
            </a:pPr>
            <a:endParaRPr lang="en-US" sz="2600" dirty="0">
              <a:solidFill>
                <a:srgbClr val="FF0000"/>
              </a:solidFill>
              <a:latin typeface="+mj-lt"/>
            </a:endParaRPr>
          </a:p>
        </p:txBody>
      </p:sp>
      <p:sp>
        <p:nvSpPr>
          <p:cNvPr id="6163" name="Rectangle 15"/>
          <p:cNvSpPr>
            <a:spLocks/>
          </p:cNvSpPr>
          <p:nvPr/>
        </p:nvSpPr>
        <p:spPr bwMode="auto">
          <a:xfrm>
            <a:off x="520700" y="762000"/>
            <a:ext cx="4014788" cy="4408487"/>
          </a:xfrm>
          <a:prstGeom prst="rect">
            <a:avLst/>
          </a:prstGeom>
          <a:noFill/>
          <a:ln w="50800">
            <a:solidFill>
              <a:srgbClr val="00206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122238" eaLnBrk="0" hangingPunct="0">
              <a:lnSpc>
                <a:spcPct val="90000"/>
              </a:lnSpc>
              <a:buFont typeface="Arial" charset="0"/>
              <a:buNone/>
            </a:pPr>
            <a:r>
              <a:rPr lang="en-US" sz="2600" b="1" dirty="0">
                <a:solidFill>
                  <a:srgbClr val="0070C0"/>
                </a:solidFill>
                <a:latin typeface="+mj-lt"/>
              </a:rPr>
              <a:t>Dopaminergic </a:t>
            </a:r>
            <a:r>
              <a:rPr lang="en-US" sz="2600" b="1" dirty="0" smtClean="0">
                <a:solidFill>
                  <a:srgbClr val="0070C0"/>
                </a:solidFill>
                <a:latin typeface="+mj-lt"/>
              </a:rPr>
              <a:t>Modulation</a:t>
            </a:r>
          </a:p>
          <a:p>
            <a:pPr marL="122238" eaLnBrk="0" hangingPunct="0">
              <a:lnSpc>
                <a:spcPct val="90000"/>
              </a:lnSpc>
            </a:pPr>
            <a:r>
              <a:rPr lang="en-US" sz="2600" b="1" u="sng" dirty="0">
                <a:solidFill>
                  <a:srgbClr val="0070C0"/>
                </a:solidFill>
                <a:latin typeface="+mj-lt"/>
              </a:rPr>
              <a:t>TURNS UP</a:t>
            </a:r>
            <a:r>
              <a:rPr lang="en-US" sz="2600" b="1" dirty="0">
                <a:solidFill>
                  <a:srgbClr val="0070C0"/>
                </a:solidFill>
                <a:latin typeface="+mj-lt"/>
              </a:rPr>
              <a:t> </a:t>
            </a:r>
            <a:endParaRPr lang="en-US" sz="2600" b="1" dirty="0" smtClean="0">
              <a:solidFill>
                <a:srgbClr val="0070C0"/>
              </a:solidFill>
              <a:latin typeface="+mj-lt"/>
            </a:endParaRPr>
          </a:p>
          <a:p>
            <a:pPr marL="122238" eaLnBrk="0" hangingPunct="0">
              <a:lnSpc>
                <a:spcPct val="90000"/>
              </a:lnSpc>
            </a:pPr>
            <a:r>
              <a:rPr lang="en-US" sz="2600" b="1" dirty="0" smtClean="0">
                <a:solidFill>
                  <a:srgbClr val="0070C0"/>
                </a:solidFill>
                <a:latin typeface="+mj-lt"/>
              </a:rPr>
              <a:t>motor activity</a:t>
            </a:r>
          </a:p>
          <a:p>
            <a:pPr marL="122238" eaLnBrk="0" hangingPunct="0">
              <a:lnSpc>
                <a:spcPct val="90000"/>
              </a:lnSpc>
            </a:pPr>
            <a:endParaRPr lang="en-US" sz="2600" b="1" dirty="0">
              <a:solidFill>
                <a:srgbClr val="0070C0"/>
              </a:solidFill>
              <a:latin typeface="+mj-lt"/>
            </a:endParaRPr>
          </a:p>
          <a:p>
            <a:pPr marL="342900" indent="-342900" algn="ctr" eaLnBrk="0" hangingPunct="0">
              <a:lnSpc>
                <a:spcPct val="90000"/>
              </a:lnSpc>
              <a:spcBef>
                <a:spcPct val="20000"/>
              </a:spcBef>
              <a:buFont typeface="Arial" charset="0"/>
              <a:buNone/>
            </a:pPr>
            <a:endParaRPr lang="en-US" sz="2600" b="1" dirty="0">
              <a:solidFill>
                <a:srgbClr val="0070C0"/>
              </a:solidFill>
              <a:latin typeface="+mj-lt"/>
            </a:endParaRPr>
          </a:p>
          <a:p>
            <a:pPr marL="342900" indent="-342900" eaLnBrk="0" hangingPunct="0">
              <a:lnSpc>
                <a:spcPct val="90000"/>
              </a:lnSpc>
              <a:spcBef>
                <a:spcPct val="20000"/>
              </a:spcBef>
              <a:buFont typeface="Arial" charset="0"/>
              <a:buChar char="•"/>
            </a:pPr>
            <a:endParaRPr lang="en-US" sz="2600" b="1" dirty="0">
              <a:solidFill>
                <a:srgbClr val="0070C0"/>
              </a:solidFill>
              <a:latin typeface="+mj-lt"/>
            </a:endParaRPr>
          </a:p>
          <a:p>
            <a:pPr marL="342900" indent="-342900" eaLnBrk="0" hangingPunct="0">
              <a:lnSpc>
                <a:spcPct val="90000"/>
              </a:lnSpc>
              <a:spcBef>
                <a:spcPct val="20000"/>
              </a:spcBef>
              <a:buFont typeface="Arial" charset="0"/>
              <a:buChar char="•"/>
            </a:pPr>
            <a:endParaRPr lang="en-US" sz="2600" dirty="0">
              <a:solidFill>
                <a:srgbClr val="0070C0"/>
              </a:solidFill>
              <a:latin typeface="+mj-lt"/>
            </a:endParaRPr>
          </a:p>
          <a:p>
            <a:pPr marL="342900" indent="-342900" eaLnBrk="0" hangingPunct="0">
              <a:lnSpc>
                <a:spcPct val="90000"/>
              </a:lnSpc>
              <a:spcBef>
                <a:spcPct val="20000"/>
              </a:spcBef>
              <a:buFont typeface="Arial" charset="0"/>
              <a:buChar char="•"/>
            </a:pPr>
            <a:endParaRPr lang="en-US" sz="2600" dirty="0">
              <a:solidFill>
                <a:srgbClr val="0070C0"/>
              </a:solidFill>
              <a:latin typeface="+mj-lt"/>
            </a:endParaRPr>
          </a:p>
          <a:p>
            <a:pPr marL="342900" indent="-342900" eaLnBrk="0" hangingPunct="0">
              <a:lnSpc>
                <a:spcPct val="90000"/>
              </a:lnSpc>
              <a:spcBef>
                <a:spcPct val="20000"/>
              </a:spcBef>
              <a:buFont typeface="Arial" charset="0"/>
              <a:buChar char="•"/>
            </a:pPr>
            <a:endParaRPr lang="en-US" sz="2600" dirty="0">
              <a:solidFill>
                <a:srgbClr val="0070C0"/>
              </a:solidFill>
              <a:latin typeface="+mj-lt"/>
            </a:endParaRPr>
          </a:p>
          <a:p>
            <a:pPr marL="342900" indent="-342900" eaLnBrk="0" hangingPunct="0">
              <a:lnSpc>
                <a:spcPct val="90000"/>
              </a:lnSpc>
              <a:spcBef>
                <a:spcPct val="20000"/>
              </a:spcBef>
              <a:buFont typeface="Arial" charset="0"/>
              <a:buChar char="•"/>
            </a:pPr>
            <a:endParaRPr lang="en-US" sz="2600" dirty="0">
              <a:solidFill>
                <a:srgbClr val="0070C0"/>
              </a:solidFill>
              <a:latin typeface="+mj-lt"/>
            </a:endParaRPr>
          </a:p>
          <a:p>
            <a:pPr marL="342900" indent="-342900" eaLnBrk="0" hangingPunct="0">
              <a:lnSpc>
                <a:spcPct val="90000"/>
              </a:lnSpc>
              <a:spcBef>
                <a:spcPct val="20000"/>
              </a:spcBef>
              <a:buFont typeface="Arial" charset="0"/>
              <a:buChar char="•"/>
            </a:pPr>
            <a:endParaRPr lang="en-US" sz="2600" dirty="0">
              <a:solidFill>
                <a:srgbClr val="0070C0"/>
              </a:solidFill>
              <a:latin typeface="+mj-lt"/>
            </a:endParaRPr>
          </a:p>
        </p:txBody>
      </p:sp>
      <p:sp>
        <p:nvSpPr>
          <p:cNvPr id="6146" name="Oval 5"/>
          <p:cNvSpPr>
            <a:spLocks noChangeArrowheads="1"/>
          </p:cNvSpPr>
          <p:nvPr/>
        </p:nvSpPr>
        <p:spPr bwMode="auto">
          <a:xfrm>
            <a:off x="1311275" y="3638549"/>
            <a:ext cx="304800" cy="304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mj-lt"/>
            </a:endParaRPr>
          </a:p>
        </p:txBody>
      </p:sp>
      <p:sp>
        <p:nvSpPr>
          <p:cNvPr id="6147" name="Oval 6"/>
          <p:cNvSpPr>
            <a:spLocks noChangeArrowheads="1"/>
          </p:cNvSpPr>
          <p:nvPr/>
        </p:nvSpPr>
        <p:spPr bwMode="auto">
          <a:xfrm>
            <a:off x="1282700" y="4552949"/>
            <a:ext cx="533400" cy="381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mj-lt"/>
            </a:endParaRPr>
          </a:p>
        </p:txBody>
      </p:sp>
      <p:sp>
        <p:nvSpPr>
          <p:cNvPr id="6148" name="Oval 7"/>
          <p:cNvSpPr>
            <a:spLocks noChangeArrowheads="1"/>
          </p:cNvSpPr>
          <p:nvPr/>
        </p:nvSpPr>
        <p:spPr bwMode="auto">
          <a:xfrm>
            <a:off x="654050" y="3409949"/>
            <a:ext cx="304800" cy="304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mj-lt"/>
            </a:endParaRPr>
          </a:p>
        </p:txBody>
      </p:sp>
      <p:sp>
        <p:nvSpPr>
          <p:cNvPr id="6150" name="Oval 29"/>
          <p:cNvSpPr>
            <a:spLocks noChangeArrowheads="1"/>
          </p:cNvSpPr>
          <p:nvPr/>
        </p:nvSpPr>
        <p:spPr bwMode="auto">
          <a:xfrm>
            <a:off x="5826125" y="2995612"/>
            <a:ext cx="304800" cy="304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mj-lt"/>
            </a:endParaRPr>
          </a:p>
        </p:txBody>
      </p:sp>
      <p:sp>
        <p:nvSpPr>
          <p:cNvPr id="6151" name="Oval 30"/>
          <p:cNvSpPr>
            <a:spLocks noChangeArrowheads="1"/>
          </p:cNvSpPr>
          <p:nvPr/>
        </p:nvSpPr>
        <p:spPr bwMode="auto">
          <a:xfrm>
            <a:off x="5868988" y="3895724"/>
            <a:ext cx="381000" cy="381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mj-lt"/>
            </a:endParaRPr>
          </a:p>
        </p:txBody>
      </p:sp>
      <p:sp>
        <p:nvSpPr>
          <p:cNvPr id="6152" name="Oval 31"/>
          <p:cNvSpPr>
            <a:spLocks noChangeArrowheads="1"/>
          </p:cNvSpPr>
          <p:nvPr/>
        </p:nvSpPr>
        <p:spPr bwMode="auto">
          <a:xfrm>
            <a:off x="5854700" y="3028949"/>
            <a:ext cx="304800" cy="304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mj-lt"/>
            </a:endParaRPr>
          </a:p>
        </p:txBody>
      </p:sp>
      <p:sp>
        <p:nvSpPr>
          <p:cNvPr id="6153" name="Oval 32"/>
          <p:cNvSpPr>
            <a:spLocks noChangeArrowheads="1"/>
          </p:cNvSpPr>
          <p:nvPr/>
        </p:nvSpPr>
        <p:spPr bwMode="auto">
          <a:xfrm>
            <a:off x="5897563" y="3929062"/>
            <a:ext cx="381000" cy="381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mj-lt"/>
            </a:endParaRPr>
          </a:p>
        </p:txBody>
      </p:sp>
      <p:sp>
        <p:nvSpPr>
          <p:cNvPr id="6166" name="Oval 12"/>
          <p:cNvSpPr>
            <a:spLocks noChangeAspect="1" noChangeArrowheads="1"/>
          </p:cNvSpPr>
          <p:nvPr/>
        </p:nvSpPr>
        <p:spPr bwMode="auto">
          <a:xfrm>
            <a:off x="809625" y="3453706"/>
            <a:ext cx="404068" cy="4039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mj-lt"/>
            </a:endParaRPr>
          </a:p>
        </p:txBody>
      </p:sp>
      <p:sp>
        <p:nvSpPr>
          <p:cNvPr id="31" name="Rectangle 30"/>
          <p:cNvSpPr/>
          <p:nvPr/>
        </p:nvSpPr>
        <p:spPr>
          <a:xfrm>
            <a:off x="4565650" y="5321052"/>
            <a:ext cx="4197350" cy="923330"/>
          </a:xfrm>
          <a:prstGeom prst="rect">
            <a:avLst/>
          </a:prstGeom>
        </p:spPr>
        <p:txBody>
          <a:bodyPr wrap="square">
            <a:spAutoFit/>
          </a:bodyPr>
          <a:lstStyle/>
          <a:p>
            <a:pPr>
              <a:lnSpc>
                <a:spcPct val="90000"/>
              </a:lnSpc>
            </a:pPr>
            <a:r>
              <a:rPr lang="en-US" sz="3000" dirty="0" smtClean="0">
                <a:solidFill>
                  <a:srgbClr val="FF0000"/>
                </a:solidFill>
                <a:cs typeface="Arial" pitchFamily="34" charset="0"/>
              </a:rPr>
              <a:t>Inhibit unwanted or inappropriate movement</a:t>
            </a:r>
          </a:p>
        </p:txBody>
      </p:sp>
    </p:spTree>
    <p:extLst>
      <p:ext uri="{BB962C8B-B14F-4D97-AF65-F5344CB8AC3E}">
        <p14:creationId xmlns:p14="http://schemas.microsoft.com/office/powerpoint/2010/main" val="54432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6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15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158" grpId="0" animBg="1"/>
      <p:bldP spid="6163" grpId="0" animBg="1"/>
      <p:bldP spid="3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dirty="0" smtClean="0"/>
              <a:t>Four Parallel Channels of Information Processing through Basal Ganglia</a:t>
            </a:r>
            <a:endParaRPr lang="en-US" dirty="0"/>
          </a:p>
        </p:txBody>
      </p:sp>
      <p:sp>
        <p:nvSpPr>
          <p:cNvPr id="3" name="Content Placeholder 2"/>
          <p:cNvSpPr>
            <a:spLocks noGrp="1"/>
          </p:cNvSpPr>
          <p:nvPr>
            <p:ph idx="1"/>
          </p:nvPr>
        </p:nvSpPr>
        <p:spPr>
          <a:xfrm>
            <a:off x="457200" y="1874837"/>
            <a:ext cx="8229600" cy="4525963"/>
          </a:xfrm>
        </p:spPr>
        <p:txBody>
          <a:bodyPr/>
          <a:lstStyle/>
          <a:p>
            <a:r>
              <a:rPr lang="en-US" dirty="0" smtClean="0"/>
              <a:t>Motor channel: movement</a:t>
            </a:r>
          </a:p>
          <a:p>
            <a:r>
              <a:rPr lang="en-US" dirty="0" smtClean="0"/>
              <a:t>Oculomotor channel: eye movements</a:t>
            </a:r>
          </a:p>
          <a:p>
            <a:r>
              <a:rPr lang="en-US" dirty="0" smtClean="0"/>
              <a:t>Prefrontal channel: cognitive process</a:t>
            </a:r>
          </a:p>
          <a:p>
            <a:r>
              <a:rPr lang="en-US" dirty="0" smtClean="0"/>
              <a:t>Limbic channel: emotion, motivation drive</a:t>
            </a:r>
          </a:p>
          <a:p>
            <a:endParaRPr lang="en-US" dirty="0"/>
          </a:p>
        </p:txBody>
      </p:sp>
    </p:spTree>
    <p:extLst>
      <p:ext uri="{BB962C8B-B14F-4D97-AF65-F5344CB8AC3E}">
        <p14:creationId xmlns:p14="http://schemas.microsoft.com/office/powerpoint/2010/main" val="138500958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ebooks.sinauer.com/blumenfeld2e/images/NTCC2e-Fig-16-08-0.jpg"/>
          <p:cNvPicPr>
            <a:picLocks noChangeAspect="1" noChangeArrowheads="1"/>
          </p:cNvPicPr>
          <p:nvPr/>
        </p:nvPicPr>
        <p:blipFill rotWithShape="1">
          <a:blip r:embed="rId2">
            <a:extLst>
              <a:ext uri="{28A0092B-C50C-407E-A947-70E740481C1C}">
                <a14:useLocalDpi xmlns:a14="http://schemas.microsoft.com/office/drawing/2010/main" val="0"/>
              </a:ext>
            </a:extLst>
          </a:blip>
          <a:srcRect t="43897" b="6400"/>
          <a:stretch/>
        </p:blipFill>
        <p:spPr bwMode="auto">
          <a:xfrm>
            <a:off x="685800" y="1524000"/>
            <a:ext cx="7783471" cy="50292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33400" y="6019800"/>
            <a:ext cx="2743200" cy="461665"/>
          </a:xfrm>
          <a:prstGeom prst="rect">
            <a:avLst/>
          </a:prstGeom>
          <a:noFill/>
        </p:spPr>
        <p:txBody>
          <a:bodyPr wrap="square" rtlCol="0">
            <a:spAutoFit/>
          </a:bodyPr>
          <a:lstStyle/>
          <a:p>
            <a:r>
              <a:rPr lang="en-US" sz="2400" dirty="0" err="1" smtClean="0"/>
              <a:t>Blumefeld</a:t>
            </a:r>
            <a:r>
              <a:rPr lang="en-US" sz="2400" dirty="0" smtClean="0"/>
              <a:t>, 2010</a:t>
            </a:r>
            <a:endParaRPr lang="en-US" sz="2400" dirty="0"/>
          </a:p>
        </p:txBody>
      </p:sp>
      <p:sp>
        <p:nvSpPr>
          <p:cNvPr id="7" name="Title 6"/>
          <p:cNvSpPr>
            <a:spLocks noGrp="1"/>
          </p:cNvSpPr>
          <p:nvPr>
            <p:ph type="title"/>
          </p:nvPr>
        </p:nvSpPr>
        <p:spPr/>
        <p:txBody>
          <a:bodyPr>
            <a:normAutofit fontScale="90000"/>
          </a:bodyPr>
          <a:lstStyle/>
          <a:p>
            <a:r>
              <a:rPr lang="en-US" dirty="0" smtClean="0"/>
              <a:t>Frontal Lobe </a:t>
            </a:r>
            <a:r>
              <a:rPr lang="en-US" dirty="0"/>
              <a:t>Outputs of </a:t>
            </a:r>
            <a:r>
              <a:rPr lang="en-US" dirty="0" smtClean="0"/>
              <a:t>Four </a:t>
            </a:r>
            <a:r>
              <a:rPr lang="en-US" dirty="0"/>
              <a:t>Parallel Channels through </a:t>
            </a:r>
            <a:r>
              <a:rPr lang="en-US" dirty="0" smtClean="0"/>
              <a:t>Basal </a:t>
            </a:r>
            <a:r>
              <a:rPr lang="en-US" dirty="0"/>
              <a:t>Ganglia  </a:t>
            </a:r>
          </a:p>
        </p:txBody>
      </p:sp>
    </p:spTree>
    <p:extLst>
      <p:ext uri="{BB962C8B-B14F-4D97-AF65-F5344CB8AC3E}">
        <p14:creationId xmlns:p14="http://schemas.microsoft.com/office/powerpoint/2010/main" val="31405078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http://ebooks.sinauer.com/blumenfeld2e/images/NTCC2e-Fig-16-08-0.jpg"/>
          <p:cNvPicPr>
            <a:picLocks noChangeAspect="1" noChangeArrowheads="1"/>
          </p:cNvPicPr>
          <p:nvPr/>
        </p:nvPicPr>
        <p:blipFill rotWithShape="1">
          <a:blip r:embed="rId2">
            <a:extLst>
              <a:ext uri="{28A0092B-C50C-407E-A947-70E740481C1C}">
                <a14:useLocalDpi xmlns:a14="http://schemas.microsoft.com/office/drawing/2010/main" val="0"/>
              </a:ext>
            </a:extLst>
          </a:blip>
          <a:srcRect b="56718"/>
          <a:stretch/>
        </p:blipFill>
        <p:spPr bwMode="auto">
          <a:xfrm>
            <a:off x="563880" y="1604870"/>
            <a:ext cx="8125592" cy="4572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33400" y="6019800"/>
            <a:ext cx="2743200" cy="461665"/>
          </a:xfrm>
          <a:prstGeom prst="rect">
            <a:avLst/>
          </a:prstGeom>
          <a:noFill/>
        </p:spPr>
        <p:txBody>
          <a:bodyPr wrap="square" rtlCol="0">
            <a:spAutoFit/>
          </a:bodyPr>
          <a:lstStyle/>
          <a:p>
            <a:r>
              <a:rPr lang="en-US" sz="2400" dirty="0" err="1" smtClean="0"/>
              <a:t>Blumefeld</a:t>
            </a:r>
            <a:r>
              <a:rPr lang="en-US" sz="2400" dirty="0" smtClean="0"/>
              <a:t>, 2010</a:t>
            </a:r>
            <a:endParaRPr lang="en-US" sz="2400" dirty="0"/>
          </a:p>
        </p:txBody>
      </p:sp>
      <p:sp>
        <p:nvSpPr>
          <p:cNvPr id="7" name="Title 6"/>
          <p:cNvSpPr>
            <a:spLocks noGrp="1"/>
          </p:cNvSpPr>
          <p:nvPr>
            <p:ph type="title"/>
          </p:nvPr>
        </p:nvSpPr>
        <p:spPr/>
        <p:txBody>
          <a:bodyPr>
            <a:normAutofit fontScale="90000"/>
          </a:bodyPr>
          <a:lstStyle/>
          <a:p>
            <a:r>
              <a:rPr lang="en-US" dirty="0"/>
              <a:t>Frontal Lobe Outputs of Four Parallel Channels through Basal Ganglia  </a:t>
            </a:r>
          </a:p>
        </p:txBody>
      </p:sp>
    </p:spTree>
    <p:extLst>
      <p:ext uri="{BB962C8B-B14F-4D97-AF65-F5344CB8AC3E}">
        <p14:creationId xmlns:p14="http://schemas.microsoft.com/office/powerpoint/2010/main" val="163537928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a:t>Basal Ganglia: Clinical Dysfunctions</a:t>
            </a:r>
          </a:p>
        </p:txBody>
      </p:sp>
      <p:sp>
        <p:nvSpPr>
          <p:cNvPr id="31747" name="Content Placeholder 2"/>
          <p:cNvSpPr>
            <a:spLocks noGrp="1"/>
          </p:cNvSpPr>
          <p:nvPr>
            <p:ph sz="half" idx="1"/>
          </p:nvPr>
        </p:nvSpPr>
        <p:spPr>
          <a:xfrm>
            <a:off x="457200" y="1310640"/>
            <a:ext cx="5044440" cy="1252788"/>
          </a:xfrm>
        </p:spPr>
        <p:txBody>
          <a:bodyPr>
            <a:normAutofit/>
          </a:bodyPr>
          <a:lstStyle/>
          <a:p>
            <a:pPr eaLnBrk="1" hangingPunct="1">
              <a:spcBef>
                <a:spcPts val="0"/>
              </a:spcBef>
            </a:pPr>
            <a:r>
              <a:rPr lang="en-US" sz="3400" dirty="0" smtClean="0"/>
              <a:t>Problems in scaling of movements</a:t>
            </a:r>
          </a:p>
        </p:txBody>
      </p:sp>
      <p:pic>
        <p:nvPicPr>
          <p:cNvPr id="3174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925" y="4743450"/>
            <a:ext cx="5400675" cy="1885950"/>
          </a:xfrm>
          <a:prstGeom prst="rect">
            <a:avLst/>
          </a:prstGeom>
          <a:noFill/>
          <a:ln w="508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31749" name="Text Box 8"/>
          <p:cNvSpPr txBox="1">
            <a:spLocks noChangeArrowheads="1"/>
          </p:cNvSpPr>
          <p:nvPr/>
        </p:nvSpPr>
        <p:spPr bwMode="auto">
          <a:xfrm>
            <a:off x="548640" y="3810000"/>
            <a:ext cx="3108960" cy="892552"/>
          </a:xfrm>
          <a:prstGeom prst="rect">
            <a:avLst/>
          </a:prstGeom>
          <a:noFill/>
          <a:ln w="50800">
            <a:noFill/>
            <a:miter lim="800000"/>
            <a:headEnd/>
            <a:tailEnd/>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600" b="1" dirty="0" smtClean="0">
                <a:solidFill>
                  <a:schemeClr val="tx2"/>
                </a:solidFill>
                <a:latin typeface="+mn-lt"/>
              </a:rPr>
              <a:t>Parkinson’s disease</a:t>
            </a:r>
          </a:p>
          <a:p>
            <a:pPr eaLnBrk="1" hangingPunct="1"/>
            <a:r>
              <a:rPr lang="en-US" sz="2600" b="1" dirty="0" smtClean="0">
                <a:solidFill>
                  <a:schemeClr val="tx2"/>
                </a:solidFill>
                <a:latin typeface="+mn-lt"/>
              </a:rPr>
              <a:t>Micrographia</a:t>
            </a:r>
            <a:endParaRPr lang="en-US" sz="2600" b="1" dirty="0">
              <a:solidFill>
                <a:schemeClr val="tx2"/>
              </a:solidFill>
              <a:latin typeface="+mn-lt"/>
            </a:endParaRPr>
          </a:p>
        </p:txBody>
      </p:sp>
      <p:sp>
        <p:nvSpPr>
          <p:cNvPr id="31750" name="Text Box 9"/>
          <p:cNvSpPr txBox="1">
            <a:spLocks noChangeArrowheads="1"/>
          </p:cNvSpPr>
          <p:nvPr/>
        </p:nvSpPr>
        <p:spPr bwMode="auto">
          <a:xfrm>
            <a:off x="5334000" y="1295400"/>
            <a:ext cx="32766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600" b="1" dirty="0" smtClean="0">
                <a:solidFill>
                  <a:srgbClr val="FF0000"/>
                </a:solidFill>
                <a:latin typeface="+mn-lt"/>
              </a:rPr>
              <a:t>Huntington’s disease Macrographia</a:t>
            </a:r>
            <a:endParaRPr lang="en-US" sz="2600" b="1" dirty="0">
              <a:solidFill>
                <a:srgbClr val="FF0000"/>
              </a:solidFill>
              <a:latin typeface="+mn-lt"/>
            </a:endParaRPr>
          </a:p>
        </p:txBody>
      </p:sp>
      <p:pic>
        <p:nvPicPr>
          <p:cNvPr id="31751"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2209800"/>
            <a:ext cx="4572000" cy="2398143"/>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3102569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normAutofit fontScale="90000"/>
          </a:bodyPr>
          <a:lstStyle/>
          <a:p>
            <a:r>
              <a:rPr lang="en-US" dirty="0"/>
              <a:t>Basal Ganglia: Clinical </a:t>
            </a:r>
            <a:r>
              <a:rPr lang="en-US" dirty="0" smtClean="0"/>
              <a:t>Dysfunctions</a:t>
            </a:r>
          </a:p>
        </p:txBody>
      </p:sp>
      <p:sp>
        <p:nvSpPr>
          <p:cNvPr id="22531" name="Content Placeholder 2"/>
          <p:cNvSpPr>
            <a:spLocks noGrp="1"/>
          </p:cNvSpPr>
          <p:nvPr>
            <p:ph idx="1"/>
          </p:nvPr>
        </p:nvSpPr>
        <p:spPr/>
        <p:txBody>
          <a:bodyPr>
            <a:normAutofit/>
          </a:bodyPr>
          <a:lstStyle/>
          <a:p>
            <a:pPr>
              <a:spcBef>
                <a:spcPts val="600"/>
              </a:spcBef>
            </a:pPr>
            <a:r>
              <a:rPr lang="en-US" dirty="0"/>
              <a:t>Parkinson’s </a:t>
            </a:r>
            <a:r>
              <a:rPr lang="en-US" dirty="0" smtClean="0"/>
              <a:t>Disease </a:t>
            </a:r>
            <a:r>
              <a:rPr lang="en-US" dirty="0" smtClean="0">
                <a:hlinkClick r:id="rId3"/>
              </a:rPr>
              <a:t>View </a:t>
            </a:r>
            <a:r>
              <a:rPr lang="en-US" dirty="0">
                <a:hlinkClick r:id="rId3"/>
              </a:rPr>
              <a:t>the video </a:t>
            </a:r>
            <a:endParaRPr lang="en-US" dirty="0" smtClean="0"/>
          </a:p>
          <a:p>
            <a:pPr lvl="1">
              <a:spcBef>
                <a:spcPts val="600"/>
              </a:spcBef>
            </a:pPr>
            <a:r>
              <a:rPr lang="en-US" sz="3400" dirty="0" smtClean="0"/>
              <a:t>What are the movement problems of this patient?</a:t>
            </a:r>
          </a:p>
          <a:p>
            <a:pPr lvl="1">
              <a:spcBef>
                <a:spcPts val="600"/>
              </a:spcBef>
            </a:pPr>
            <a:r>
              <a:rPr lang="en-US" sz="3400" dirty="0" smtClean="0"/>
              <a:t>Why the patient was able to ride the bike but has difficulties initiating walking and lost his balance during walking?</a:t>
            </a:r>
          </a:p>
        </p:txBody>
      </p:sp>
    </p:spTree>
    <p:extLst>
      <p:ext uri="{BB962C8B-B14F-4D97-AF65-F5344CB8AC3E}">
        <p14:creationId xmlns:p14="http://schemas.microsoft.com/office/powerpoint/2010/main" val="122018947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73075"/>
            <a:ext cx="8229600" cy="1143000"/>
          </a:xfrm>
        </p:spPr>
        <p:txBody>
          <a:bodyPr>
            <a:normAutofit fontScale="90000"/>
          </a:bodyPr>
          <a:lstStyle/>
          <a:p>
            <a:r>
              <a:rPr lang="en-US" dirty="0" smtClean="0"/>
              <a:t>Neuronal Networks Involved in Externally Guided Movements</a:t>
            </a:r>
            <a:endParaRPr lang="en-US" dirty="0"/>
          </a:p>
        </p:txBody>
      </p:sp>
      <p:sp>
        <p:nvSpPr>
          <p:cNvPr id="6" name="Content Placeholder 5"/>
          <p:cNvSpPr>
            <a:spLocks noGrp="1"/>
          </p:cNvSpPr>
          <p:nvPr>
            <p:ph idx="1"/>
          </p:nvPr>
        </p:nvSpPr>
        <p:spPr>
          <a:xfrm>
            <a:off x="457200" y="1798637"/>
            <a:ext cx="8229600" cy="4525963"/>
          </a:xfrm>
        </p:spPr>
        <p:txBody>
          <a:bodyPr>
            <a:normAutofit/>
          </a:bodyPr>
          <a:lstStyle/>
          <a:p>
            <a:pPr>
              <a:spcBef>
                <a:spcPts val="600"/>
              </a:spcBef>
            </a:pPr>
            <a:r>
              <a:rPr lang="en-US" dirty="0" smtClean="0"/>
              <a:t>Cerebellum-Premotor areas</a:t>
            </a:r>
          </a:p>
          <a:p>
            <a:pPr lvl="1">
              <a:spcBef>
                <a:spcPts val="600"/>
              </a:spcBef>
            </a:pPr>
            <a:r>
              <a:rPr lang="en-US" sz="3400" dirty="0" smtClean="0"/>
              <a:t>Preferentially involved in generation and/or guidance of movement initiated by external sensory cues, e.g. visual cues</a:t>
            </a:r>
          </a:p>
          <a:p>
            <a:pPr lvl="1">
              <a:spcBef>
                <a:spcPts val="600"/>
              </a:spcBef>
            </a:pPr>
            <a:r>
              <a:rPr lang="en-US" sz="3400" dirty="0" smtClean="0"/>
              <a:t>Patients with cerebellar deficits showed improved motor performance with eyes closed</a:t>
            </a:r>
          </a:p>
          <a:p>
            <a:pPr lvl="1">
              <a:spcBef>
                <a:spcPts val="600"/>
              </a:spcBef>
            </a:pPr>
            <a:endParaRPr lang="en-US" sz="3400" dirty="0"/>
          </a:p>
        </p:txBody>
      </p:sp>
    </p:spTree>
    <p:extLst>
      <p:ext uri="{BB962C8B-B14F-4D97-AF65-F5344CB8AC3E}">
        <p14:creationId xmlns:p14="http://schemas.microsoft.com/office/powerpoint/2010/main" val="13225061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73075"/>
            <a:ext cx="8229600" cy="1143000"/>
          </a:xfrm>
        </p:spPr>
        <p:txBody>
          <a:bodyPr>
            <a:normAutofit fontScale="90000"/>
          </a:bodyPr>
          <a:lstStyle/>
          <a:p>
            <a:r>
              <a:rPr lang="en-US" dirty="0" smtClean="0"/>
              <a:t>Neuronal Networks Involved in Internally Initiated Movements</a:t>
            </a:r>
            <a:endParaRPr lang="en-US" dirty="0"/>
          </a:p>
        </p:txBody>
      </p:sp>
      <p:sp>
        <p:nvSpPr>
          <p:cNvPr id="6" name="Content Placeholder 5"/>
          <p:cNvSpPr>
            <a:spLocks noGrp="1"/>
          </p:cNvSpPr>
          <p:nvPr>
            <p:ph idx="1"/>
          </p:nvPr>
        </p:nvSpPr>
        <p:spPr>
          <a:xfrm>
            <a:off x="457200" y="1798637"/>
            <a:ext cx="8229600" cy="4525963"/>
          </a:xfrm>
        </p:spPr>
        <p:txBody>
          <a:bodyPr>
            <a:normAutofit/>
          </a:bodyPr>
          <a:lstStyle/>
          <a:p>
            <a:pPr>
              <a:spcBef>
                <a:spcPts val="600"/>
              </a:spcBef>
            </a:pPr>
            <a:r>
              <a:rPr lang="en-US" dirty="0" smtClean="0"/>
              <a:t>Basal ganglia-SMA</a:t>
            </a:r>
          </a:p>
          <a:p>
            <a:pPr lvl="1">
              <a:spcBef>
                <a:spcPts val="600"/>
              </a:spcBef>
            </a:pPr>
            <a:r>
              <a:rPr lang="en-US" sz="3400" dirty="0" smtClean="0"/>
              <a:t>Preferentially involved in internally generated sequential movements</a:t>
            </a:r>
          </a:p>
          <a:p>
            <a:pPr lvl="1">
              <a:spcBef>
                <a:spcPts val="600"/>
              </a:spcBef>
            </a:pPr>
            <a:r>
              <a:rPr lang="en-US" sz="3400" dirty="0" smtClean="0"/>
              <a:t>Patients with Parkinson’s disease can overcome freezing in movement initiation when external sensory cues are present, e.g. visual or auditory. ) (to by pass this BG-SMA loop)</a:t>
            </a:r>
          </a:p>
          <a:p>
            <a:pPr lvl="1">
              <a:spcBef>
                <a:spcPts val="600"/>
              </a:spcBef>
            </a:pPr>
            <a:endParaRPr lang="en-US" sz="3400" dirty="0"/>
          </a:p>
        </p:txBody>
      </p:sp>
    </p:spTree>
    <p:extLst>
      <p:ext uri="{BB962C8B-B14F-4D97-AF65-F5344CB8AC3E}">
        <p14:creationId xmlns:p14="http://schemas.microsoft.com/office/powerpoint/2010/main" val="41084422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4038600" cy="914400"/>
          </a:xfrm>
        </p:spPr>
        <p:txBody>
          <a:bodyPr>
            <a:normAutofit fontScale="90000"/>
          </a:bodyPr>
          <a:lstStyle/>
          <a:p>
            <a:pPr algn="l"/>
            <a:r>
              <a:rPr lang="en-US" sz="3000" dirty="0" smtClean="0"/>
              <a:t>Rapid </a:t>
            </a:r>
            <a:r>
              <a:rPr lang="en-US" sz="3000" dirty="0"/>
              <a:t>flexion movements at the elbow</a:t>
            </a:r>
          </a:p>
        </p:txBody>
      </p:sp>
      <p:sp>
        <p:nvSpPr>
          <p:cNvPr id="3" name="Rectangle 2"/>
          <p:cNvSpPr/>
          <p:nvPr/>
        </p:nvSpPr>
        <p:spPr>
          <a:xfrm>
            <a:off x="533400" y="1432560"/>
            <a:ext cx="3962400" cy="2031325"/>
          </a:xfrm>
          <a:prstGeom prst="rect">
            <a:avLst/>
          </a:prstGeom>
        </p:spPr>
        <p:txBody>
          <a:bodyPr wrap="square">
            <a:spAutoFit/>
          </a:bodyPr>
          <a:lstStyle/>
          <a:p>
            <a:pPr>
              <a:lnSpc>
                <a:spcPct val="90000"/>
              </a:lnSpc>
            </a:pPr>
            <a:r>
              <a:rPr lang="en-US" sz="2800" dirty="0"/>
              <a:t>The </a:t>
            </a:r>
            <a:r>
              <a:rPr lang="en-US" sz="2800" dirty="0" smtClean="0"/>
              <a:t>three traces in </a:t>
            </a:r>
            <a:r>
              <a:rPr lang="en-US" sz="2800" dirty="0"/>
              <a:t>each panel are, from top to bottom, rectified biceps, and triceps EMG, angular </a:t>
            </a:r>
            <a:r>
              <a:rPr lang="en-US" sz="2800" dirty="0" smtClean="0"/>
              <a:t>position.</a:t>
            </a:r>
            <a:endParaRPr lang="en-US" sz="2800" dirty="0"/>
          </a:p>
        </p:txBody>
      </p:sp>
      <p:grpSp>
        <p:nvGrpSpPr>
          <p:cNvPr id="6" name="Group 5"/>
          <p:cNvGrpSpPr/>
          <p:nvPr/>
        </p:nvGrpSpPr>
        <p:grpSpPr>
          <a:xfrm>
            <a:off x="1219199" y="3463885"/>
            <a:ext cx="6858001" cy="2847462"/>
            <a:chOff x="762000" y="3581400"/>
            <a:chExt cx="6858001" cy="2847462"/>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823" r="3842" b="21333"/>
            <a:stretch/>
          </p:blipFill>
          <p:spPr bwMode="auto">
            <a:xfrm>
              <a:off x="762001" y="4114799"/>
              <a:ext cx="6858000" cy="2314063"/>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62000" y="3581400"/>
              <a:ext cx="6858000" cy="523220"/>
            </a:xfrm>
            <a:prstGeom prst="rect">
              <a:avLst/>
            </a:prstGeom>
            <a:noFill/>
            <a:ln w="25400">
              <a:solidFill>
                <a:srgbClr val="FF0000"/>
              </a:solidFill>
            </a:ln>
          </p:spPr>
          <p:txBody>
            <a:bodyPr wrap="square" rtlCol="0">
              <a:spAutoFit/>
            </a:bodyPr>
            <a:lstStyle/>
            <a:p>
              <a:r>
                <a:rPr lang="en-US" sz="2800" b="1" dirty="0" smtClean="0">
                  <a:solidFill>
                    <a:srgbClr val="FF0000"/>
                  </a:solidFill>
                </a:rPr>
                <a:t>Cerebellar deficits</a:t>
              </a:r>
            </a:p>
          </p:txBody>
        </p:sp>
      </p:grpSp>
      <p:sp>
        <p:nvSpPr>
          <p:cNvPr id="8" name="Rectangle 7"/>
          <p:cNvSpPr/>
          <p:nvPr/>
        </p:nvSpPr>
        <p:spPr>
          <a:xfrm>
            <a:off x="135120" y="6433267"/>
            <a:ext cx="1662763" cy="369332"/>
          </a:xfrm>
          <a:prstGeom prst="rect">
            <a:avLst/>
          </a:prstGeom>
        </p:spPr>
        <p:txBody>
          <a:bodyPr wrap="none">
            <a:spAutoFit/>
          </a:bodyPr>
          <a:lstStyle/>
          <a:p>
            <a:r>
              <a:rPr lang="en-US" dirty="0" err="1" smtClean="0"/>
              <a:t>Berardelli</a:t>
            </a:r>
            <a:r>
              <a:rPr lang="en-US" dirty="0" smtClean="0"/>
              <a:t>, 1996</a:t>
            </a:r>
            <a:endParaRPr lang="en-US" dirty="0"/>
          </a:p>
        </p:txBody>
      </p:sp>
      <p:grpSp>
        <p:nvGrpSpPr>
          <p:cNvPr id="9" name="Group 8"/>
          <p:cNvGrpSpPr/>
          <p:nvPr/>
        </p:nvGrpSpPr>
        <p:grpSpPr>
          <a:xfrm>
            <a:off x="4648199" y="812130"/>
            <a:ext cx="3429001" cy="2429997"/>
            <a:chOff x="4648199" y="812130"/>
            <a:chExt cx="3429001" cy="2429997"/>
          </a:xfrm>
        </p:grpSpPr>
        <p:sp>
          <p:nvSpPr>
            <p:cNvPr id="4" name="TextBox 3"/>
            <p:cNvSpPr txBox="1"/>
            <p:nvPr/>
          </p:nvSpPr>
          <p:spPr>
            <a:xfrm>
              <a:off x="4648199" y="812130"/>
              <a:ext cx="3429001" cy="523220"/>
            </a:xfrm>
            <a:prstGeom prst="rect">
              <a:avLst/>
            </a:prstGeom>
            <a:noFill/>
            <a:ln w="25400">
              <a:solidFill>
                <a:schemeClr val="accent3">
                  <a:lumMod val="75000"/>
                </a:schemeClr>
              </a:solidFill>
            </a:ln>
          </p:spPr>
          <p:txBody>
            <a:bodyPr wrap="square" rtlCol="0">
              <a:spAutoFit/>
            </a:bodyPr>
            <a:lstStyle/>
            <a:p>
              <a:r>
                <a:rPr lang="en-US" sz="2800" b="1" dirty="0" smtClean="0">
                  <a:solidFill>
                    <a:schemeClr val="accent3">
                      <a:lumMod val="75000"/>
                    </a:schemeClr>
                  </a:solidFill>
                </a:rPr>
                <a:t>Parkinson’s Disease</a:t>
              </a:r>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125" r="3542"/>
            <a:stretch/>
          </p:blipFill>
          <p:spPr bwMode="auto">
            <a:xfrm>
              <a:off x="4663440" y="1335350"/>
              <a:ext cx="3413759" cy="1906777"/>
            </a:xfrm>
            <a:prstGeom prst="rect">
              <a:avLst/>
            </a:prstGeom>
            <a:noFill/>
            <a:ln w="25400">
              <a:solidFill>
                <a:schemeClr val="accent3">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41076053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3"/>
          <p:cNvSpPr>
            <a:spLocks noGrp="1"/>
          </p:cNvSpPr>
          <p:nvPr>
            <p:ph type="title"/>
          </p:nvPr>
        </p:nvSpPr>
        <p:spPr/>
        <p:txBody>
          <a:bodyPr>
            <a:normAutofit/>
          </a:bodyPr>
          <a:lstStyle/>
          <a:p>
            <a:r>
              <a:rPr lang="en-US" smtClean="0"/>
              <a:t>Motor Neurons</a:t>
            </a:r>
          </a:p>
        </p:txBody>
      </p:sp>
      <p:sp>
        <p:nvSpPr>
          <p:cNvPr id="5" name="Content Placeholder 4"/>
          <p:cNvSpPr>
            <a:spLocks noGrp="1"/>
          </p:cNvSpPr>
          <p:nvPr>
            <p:ph idx="1"/>
          </p:nvPr>
        </p:nvSpPr>
        <p:spPr>
          <a:xfrm>
            <a:off x="457200" y="1417637"/>
            <a:ext cx="8305800" cy="4525963"/>
          </a:xfrm>
        </p:spPr>
        <p:txBody>
          <a:bodyPr rtlCol="0">
            <a:noAutofit/>
          </a:bodyPr>
          <a:lstStyle/>
          <a:p>
            <a:pPr fontAlgn="auto">
              <a:spcBef>
                <a:spcPts val="600"/>
              </a:spcBef>
              <a:defRPr/>
            </a:pPr>
            <a:r>
              <a:rPr lang="en-US" dirty="0" smtClean="0"/>
              <a:t>Alpha motor neuron (lower motor neuron)</a:t>
            </a:r>
          </a:p>
          <a:p>
            <a:pPr fontAlgn="auto">
              <a:spcBef>
                <a:spcPts val="600"/>
              </a:spcBef>
              <a:defRPr/>
            </a:pPr>
            <a:r>
              <a:rPr lang="en-US" dirty="0" smtClean="0"/>
              <a:t>Motor neuron pool</a:t>
            </a:r>
          </a:p>
          <a:p>
            <a:pPr fontAlgn="auto">
              <a:spcBef>
                <a:spcPts val="600"/>
              </a:spcBef>
              <a:defRPr/>
            </a:pPr>
            <a:r>
              <a:rPr lang="en-US" dirty="0" smtClean="0"/>
              <a:t>Motor unit</a:t>
            </a:r>
            <a:endParaRPr lang="en-US" dirty="0"/>
          </a:p>
          <a:p>
            <a:pPr fontAlgn="auto">
              <a:spcBef>
                <a:spcPts val="600"/>
              </a:spcBef>
              <a:defRPr/>
            </a:pPr>
            <a:r>
              <a:rPr lang="en-US" dirty="0" smtClean="0"/>
              <a:t>Motor unit innervation </a:t>
            </a:r>
            <a:r>
              <a:rPr lang="en-US" dirty="0"/>
              <a:t>r</a:t>
            </a:r>
            <a:r>
              <a:rPr lang="en-US" dirty="0" smtClean="0"/>
              <a:t>atio (MUIR)</a:t>
            </a:r>
          </a:p>
          <a:p>
            <a:pPr marL="514350" indent="-457200">
              <a:spcBef>
                <a:spcPts val="600"/>
              </a:spcBef>
              <a:buFont typeface="Wingdings" pitchFamily="2" charset="2"/>
              <a:buChar char="ü"/>
              <a:defRPr/>
            </a:pPr>
            <a:r>
              <a:rPr lang="en-US" dirty="0" smtClean="0"/>
              <a:t>Compare MUIR between finger extensor vs. deltoid muscle</a:t>
            </a:r>
          </a:p>
          <a:p>
            <a:pPr marL="514350" indent="-457200">
              <a:spcBef>
                <a:spcPts val="600"/>
              </a:spcBef>
              <a:buFont typeface="Wingdings" pitchFamily="2" charset="2"/>
              <a:buChar char="ü"/>
              <a:defRPr/>
            </a:pPr>
            <a:r>
              <a:rPr lang="en-US" dirty="0"/>
              <a:t>A motor neuron controls the amount of force that is exerted by muscle fibers</a:t>
            </a:r>
          </a:p>
        </p:txBody>
      </p:sp>
      <p:sp>
        <p:nvSpPr>
          <p:cNvPr id="18436" name="Rectangle 5"/>
          <p:cNvSpPr>
            <a:spLocks noChangeArrowheads="1"/>
          </p:cNvSpPr>
          <p:nvPr/>
        </p:nvSpPr>
        <p:spPr bwMode="auto">
          <a:xfrm>
            <a:off x="685800" y="5722203"/>
            <a:ext cx="7543800" cy="830997"/>
          </a:xfrm>
          <a:prstGeom prst="rect">
            <a:avLst/>
          </a:prstGeom>
          <a:solidFill>
            <a:srgbClr val="92D050"/>
          </a:solidFill>
          <a:ln>
            <a:noFill/>
          </a:ln>
          <a:extLst/>
        </p:spPr>
        <p:txBody>
          <a:bodyPr wrap="square">
            <a:spAutoFit/>
          </a:bodyPr>
          <a:lstStyle/>
          <a:p>
            <a:r>
              <a:rPr lang="en-US" sz="2400" dirty="0"/>
              <a:t>Click to </a:t>
            </a:r>
            <a:r>
              <a:rPr lang="en-US" sz="2400" dirty="0">
                <a:hlinkClick r:id="rId3"/>
              </a:rPr>
              <a:t>view </a:t>
            </a:r>
            <a:r>
              <a:rPr lang="en-US" sz="2400" dirty="0" smtClean="0">
                <a:hlinkClick r:id="rId3"/>
              </a:rPr>
              <a:t>animation</a:t>
            </a:r>
            <a:r>
              <a:rPr lang="en-US" sz="2400" dirty="0"/>
              <a:t> </a:t>
            </a:r>
            <a:r>
              <a:rPr lang="en-US" sz="2400" dirty="0" smtClean="0"/>
              <a:t>Figure 1.4. </a:t>
            </a:r>
            <a:r>
              <a:rPr lang="en-US" sz="2400" dirty="0"/>
              <a:t>Byrne, 1997.</a:t>
            </a:r>
          </a:p>
          <a:p>
            <a:r>
              <a:rPr lang="en-US" sz="2400" dirty="0" smtClean="0"/>
              <a:t>http</a:t>
            </a:r>
            <a:r>
              <a:rPr lang="en-US" sz="2400" dirty="0"/>
              <a:t>://</a:t>
            </a:r>
            <a:r>
              <a:rPr lang="en-US" sz="2400" dirty="0" smtClean="0"/>
              <a:t>nba.uth.tmc.edu/neuroscience/s3/chapter01.html</a:t>
            </a:r>
          </a:p>
        </p:txBody>
      </p:sp>
    </p:spTree>
    <p:extLst>
      <p:ext uri="{BB962C8B-B14F-4D97-AF65-F5344CB8AC3E}">
        <p14:creationId xmlns:p14="http://schemas.microsoft.com/office/powerpoint/2010/main" val="18176773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 of Muscle Force: Rate Cod</a:t>
            </a:r>
            <a:endParaRPr lang="en-US" dirty="0"/>
          </a:p>
        </p:txBody>
      </p:sp>
      <p:sp>
        <p:nvSpPr>
          <p:cNvPr id="19459" name="Content Placeholder 2"/>
          <p:cNvSpPr>
            <a:spLocks noGrp="1"/>
          </p:cNvSpPr>
          <p:nvPr>
            <p:ph idx="1"/>
          </p:nvPr>
        </p:nvSpPr>
        <p:spPr>
          <a:xfrm>
            <a:off x="457200" y="1447800"/>
            <a:ext cx="8229600" cy="4525963"/>
          </a:xfrm>
        </p:spPr>
        <p:txBody>
          <a:bodyPr>
            <a:noAutofit/>
          </a:bodyPr>
          <a:lstStyle/>
          <a:p>
            <a:r>
              <a:rPr lang="en-US" dirty="0" smtClean="0"/>
              <a:t>↑in the rate of action potentials fired by the motor neuron </a:t>
            </a:r>
            <a:r>
              <a:rPr lang="en-US" dirty="0"/>
              <a:t>causes </a:t>
            </a:r>
            <a:r>
              <a:rPr lang="en-US" dirty="0" smtClean="0"/>
              <a:t>↑in the amount of force that the motor unit generates.</a:t>
            </a:r>
          </a:p>
        </p:txBody>
      </p:sp>
      <p:sp>
        <p:nvSpPr>
          <p:cNvPr id="3" name="Rectangle 2"/>
          <p:cNvSpPr/>
          <p:nvPr/>
        </p:nvSpPr>
        <p:spPr>
          <a:xfrm>
            <a:off x="685800" y="5638800"/>
            <a:ext cx="7391400" cy="830997"/>
          </a:xfrm>
          <a:prstGeom prst="rect">
            <a:avLst/>
          </a:prstGeom>
          <a:solidFill>
            <a:srgbClr val="92D050"/>
          </a:solidFill>
        </p:spPr>
        <p:txBody>
          <a:bodyPr wrap="square">
            <a:spAutoFit/>
          </a:bodyPr>
          <a:lstStyle/>
          <a:p>
            <a:r>
              <a:rPr lang="en-US" sz="2400" dirty="0"/>
              <a:t>Click to </a:t>
            </a:r>
            <a:r>
              <a:rPr lang="en-US" sz="2400" dirty="0">
                <a:hlinkClick r:id="rId3"/>
              </a:rPr>
              <a:t>view </a:t>
            </a:r>
            <a:r>
              <a:rPr lang="en-US" sz="2400" dirty="0" smtClean="0">
                <a:hlinkClick r:id="rId3"/>
              </a:rPr>
              <a:t>animation</a:t>
            </a:r>
            <a:r>
              <a:rPr lang="en-US" sz="2400" dirty="0" smtClean="0"/>
              <a:t>. Figure 1.5. Byrne, 1997.</a:t>
            </a:r>
          </a:p>
          <a:p>
            <a:r>
              <a:rPr lang="en-US" sz="2400" dirty="0"/>
              <a:t>http://nba.uth.tmc.edu/neuroscience/s3/chapter01.html</a:t>
            </a:r>
          </a:p>
        </p:txBody>
      </p:sp>
    </p:spTree>
    <p:extLst>
      <p:ext uri="{BB962C8B-B14F-4D97-AF65-F5344CB8AC3E}">
        <p14:creationId xmlns:p14="http://schemas.microsoft.com/office/powerpoint/2010/main" val="26433318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Control of Muscle Force: Size Principle</a:t>
            </a:r>
            <a:endParaRPr lang="en-US" dirty="0"/>
          </a:p>
        </p:txBody>
      </p:sp>
      <p:sp>
        <p:nvSpPr>
          <p:cNvPr id="19459" name="Content Placeholder 2"/>
          <p:cNvSpPr>
            <a:spLocks noGrp="1"/>
          </p:cNvSpPr>
          <p:nvPr>
            <p:ph idx="1"/>
          </p:nvPr>
        </p:nvSpPr>
        <p:spPr>
          <a:xfrm>
            <a:off x="457200" y="1447800"/>
            <a:ext cx="8229600" cy="4525963"/>
          </a:xfrm>
        </p:spPr>
        <p:txBody>
          <a:bodyPr>
            <a:normAutofit/>
          </a:bodyPr>
          <a:lstStyle/>
          <a:p>
            <a:r>
              <a:rPr lang="en-US" dirty="0" smtClean="0"/>
              <a:t>When the input to motor neurons increases, smaller motor neurons are recruited and fired action potentials first.</a:t>
            </a:r>
          </a:p>
          <a:p>
            <a:r>
              <a:rPr lang="en-US" dirty="0" smtClean="0"/>
              <a:t>Small motor neurons innervate slow-twitch fibers; Intermediate-sized motor neurons innervate fast-twitch, fatigue-resistant fibers; Large motor neurons innervate fast-twitch, fatigable muscle fibers.</a:t>
            </a:r>
          </a:p>
        </p:txBody>
      </p:sp>
      <p:sp>
        <p:nvSpPr>
          <p:cNvPr id="9" name="Rectangle 8"/>
          <p:cNvSpPr/>
          <p:nvPr/>
        </p:nvSpPr>
        <p:spPr>
          <a:xfrm>
            <a:off x="714374" y="5619750"/>
            <a:ext cx="7439026" cy="830997"/>
          </a:xfrm>
          <a:prstGeom prst="rect">
            <a:avLst/>
          </a:prstGeom>
          <a:solidFill>
            <a:srgbClr val="92D050"/>
          </a:solidFill>
        </p:spPr>
        <p:txBody>
          <a:bodyPr wrap="square">
            <a:spAutoFit/>
          </a:bodyPr>
          <a:lstStyle/>
          <a:p>
            <a:r>
              <a:rPr lang="en-US" sz="2400" dirty="0"/>
              <a:t>Click to </a:t>
            </a:r>
            <a:r>
              <a:rPr lang="en-US" sz="2400" dirty="0">
                <a:hlinkClick r:id="rId3"/>
              </a:rPr>
              <a:t>view </a:t>
            </a:r>
            <a:r>
              <a:rPr lang="en-US" sz="2400" dirty="0" smtClean="0">
                <a:hlinkClick r:id="rId3"/>
              </a:rPr>
              <a:t>animation</a:t>
            </a:r>
            <a:r>
              <a:rPr lang="en-US" sz="2400" dirty="0" smtClean="0"/>
              <a:t>. Figure 1.6. Byrne, 1997.</a:t>
            </a:r>
          </a:p>
          <a:p>
            <a:r>
              <a:rPr lang="en-US" sz="2400" dirty="0"/>
              <a:t>http://nba.uth.tmc.edu/neuroscience/s3/chapter01.html</a:t>
            </a:r>
          </a:p>
        </p:txBody>
      </p:sp>
    </p:spTree>
    <p:extLst>
      <p:ext uri="{BB962C8B-B14F-4D97-AF65-F5344CB8AC3E}">
        <p14:creationId xmlns:p14="http://schemas.microsoft.com/office/powerpoint/2010/main" val="261147486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YPE" val="0"/>
  <p:tag name="POINTS" val="1"/>
  <p:tag name="TIME" val="15"/>
  <p:tag name="QUESTION" val="1"/>
</p:tagLst>
</file>

<file path=ppt/tags/tag10.xml><?xml version="1.0" encoding="utf-8"?>
<p:tagLst xmlns:a="http://schemas.openxmlformats.org/drawingml/2006/main" xmlns:r="http://schemas.openxmlformats.org/officeDocument/2006/relationships" xmlns:p="http://schemas.openxmlformats.org/presentationml/2006/main">
  <p:tag name="QUESTION" val="1"/>
</p:tagLst>
</file>

<file path=ppt/tags/tag11.xml><?xml version="1.0" encoding="utf-8"?>
<p:tagLst xmlns:a="http://schemas.openxmlformats.org/drawingml/2006/main" xmlns:r="http://schemas.openxmlformats.org/officeDocument/2006/relationships" xmlns:p="http://schemas.openxmlformats.org/presentationml/2006/main">
  <p:tag name="QUESTION" val="1"/>
</p:tagLst>
</file>

<file path=ppt/tags/tag12.xml><?xml version="1.0" encoding="utf-8"?>
<p:tagLst xmlns:a="http://schemas.openxmlformats.org/drawingml/2006/main" xmlns:r="http://schemas.openxmlformats.org/officeDocument/2006/relationships" xmlns:p="http://schemas.openxmlformats.org/presentationml/2006/main">
  <p:tag name="QUESTION" val="1"/>
</p:tagLst>
</file>

<file path=ppt/tags/tag13.xml><?xml version="1.0" encoding="utf-8"?>
<p:tagLst xmlns:a="http://schemas.openxmlformats.org/drawingml/2006/main" xmlns:r="http://schemas.openxmlformats.org/officeDocument/2006/relationships" xmlns:p="http://schemas.openxmlformats.org/presentationml/2006/main">
  <p:tag name="POINTS" val="1"/>
  <p:tag name="TIME" val="15"/>
  <p:tag name="QUESTION" val="1"/>
</p:tagLst>
</file>

<file path=ppt/tags/tag14.xml><?xml version="1.0" encoding="utf-8"?>
<p:tagLst xmlns:a="http://schemas.openxmlformats.org/drawingml/2006/main" xmlns:r="http://schemas.openxmlformats.org/officeDocument/2006/relationships" xmlns:p="http://schemas.openxmlformats.org/presentationml/2006/main">
  <p:tag name="QUESTION" val="1"/>
</p:tagLst>
</file>

<file path=ppt/tags/tag15.xml><?xml version="1.0" encoding="utf-8"?>
<p:tagLst xmlns:a="http://schemas.openxmlformats.org/drawingml/2006/main" xmlns:r="http://schemas.openxmlformats.org/officeDocument/2006/relationships" xmlns:p="http://schemas.openxmlformats.org/presentationml/2006/main">
  <p:tag name="QUESTION" val="1"/>
</p:tagLst>
</file>

<file path=ppt/tags/tag16.xml><?xml version="1.0" encoding="utf-8"?>
<p:tagLst xmlns:a="http://schemas.openxmlformats.org/drawingml/2006/main" xmlns:r="http://schemas.openxmlformats.org/officeDocument/2006/relationships" xmlns:p="http://schemas.openxmlformats.org/presentationml/2006/main">
  <p:tag name="POINTS" val="1"/>
  <p:tag name="TIME" val="15"/>
  <p:tag name="QUESTION" val="1"/>
</p:tagLst>
</file>

<file path=ppt/tags/tag17.xml><?xml version="1.0" encoding="utf-8"?>
<p:tagLst xmlns:a="http://schemas.openxmlformats.org/drawingml/2006/main" xmlns:r="http://schemas.openxmlformats.org/officeDocument/2006/relationships" xmlns:p="http://schemas.openxmlformats.org/presentationml/2006/main">
  <p:tag name="POINTS" val="1"/>
  <p:tag name="TIME" val="15"/>
  <p:tag name="QUESTION" val="1"/>
</p:tagLst>
</file>

<file path=ppt/tags/tag18.xml><?xml version="1.0" encoding="utf-8"?>
<p:tagLst xmlns:a="http://schemas.openxmlformats.org/drawingml/2006/main" xmlns:r="http://schemas.openxmlformats.org/officeDocument/2006/relationships" xmlns:p="http://schemas.openxmlformats.org/presentationml/2006/main">
  <p:tag name="QUESTION" val="1"/>
</p:tagLst>
</file>

<file path=ppt/tags/tag19.xml><?xml version="1.0" encoding="utf-8"?>
<p:tagLst xmlns:a="http://schemas.openxmlformats.org/drawingml/2006/main" xmlns:r="http://schemas.openxmlformats.org/officeDocument/2006/relationships" xmlns:p="http://schemas.openxmlformats.org/presentationml/2006/main">
  <p:tag name="QUESTION" val="1"/>
</p:tagLst>
</file>

<file path=ppt/tags/tag2.xml><?xml version="1.0" encoding="utf-8"?>
<p:tagLst xmlns:a="http://schemas.openxmlformats.org/drawingml/2006/main" xmlns:r="http://schemas.openxmlformats.org/officeDocument/2006/relationships" xmlns:p="http://schemas.openxmlformats.org/presentationml/2006/main">
  <p:tag name="TYPE" val="0"/>
  <p:tag name="POINTS" val="1"/>
  <p:tag name="TIME" val="15"/>
  <p:tag name="QUESTION" val="1"/>
</p:tagLst>
</file>

<file path=ppt/tags/tag20.xml><?xml version="1.0" encoding="utf-8"?>
<p:tagLst xmlns:a="http://schemas.openxmlformats.org/drawingml/2006/main" xmlns:r="http://schemas.openxmlformats.org/officeDocument/2006/relationships" xmlns:p="http://schemas.openxmlformats.org/presentationml/2006/main">
  <p:tag name="QUESTION" val="1"/>
</p:tagLst>
</file>

<file path=ppt/tags/tag21.xml><?xml version="1.0" encoding="utf-8"?>
<p:tagLst xmlns:a="http://schemas.openxmlformats.org/drawingml/2006/main" xmlns:r="http://schemas.openxmlformats.org/officeDocument/2006/relationships" xmlns:p="http://schemas.openxmlformats.org/presentationml/2006/main">
  <p:tag name="POINTS" val="1"/>
  <p:tag name="TIME" val="15"/>
  <p:tag name="QUESTION" val="1"/>
</p:tagLst>
</file>

<file path=ppt/tags/tag22.xml><?xml version="1.0" encoding="utf-8"?>
<p:tagLst xmlns:a="http://schemas.openxmlformats.org/drawingml/2006/main" xmlns:r="http://schemas.openxmlformats.org/officeDocument/2006/relationships" xmlns:p="http://schemas.openxmlformats.org/presentationml/2006/main">
  <p:tag name="POINTS" val="1"/>
  <p:tag name="TIME" val="15"/>
  <p:tag name="QUESTION" val="1"/>
</p:tagLst>
</file>

<file path=ppt/tags/tag23.xml><?xml version="1.0" encoding="utf-8"?>
<p:tagLst xmlns:a="http://schemas.openxmlformats.org/drawingml/2006/main" xmlns:r="http://schemas.openxmlformats.org/officeDocument/2006/relationships" xmlns:p="http://schemas.openxmlformats.org/presentationml/2006/main">
  <p:tag name="POINTS" val="1"/>
  <p:tag name="TIME" val="15"/>
  <p:tag name="QUESTION" val="1"/>
</p:tagLst>
</file>

<file path=ppt/tags/tag24.xml><?xml version="1.0" encoding="utf-8"?>
<p:tagLst xmlns:a="http://schemas.openxmlformats.org/drawingml/2006/main" xmlns:r="http://schemas.openxmlformats.org/officeDocument/2006/relationships" xmlns:p="http://schemas.openxmlformats.org/presentationml/2006/main">
  <p:tag name="POINTS" val="1"/>
  <p:tag name="TIME" val="15"/>
  <p:tag name="QUESTION" val="1"/>
</p:tagLst>
</file>

<file path=ppt/tags/tag25.xml><?xml version="1.0" encoding="utf-8"?>
<p:tagLst xmlns:a="http://schemas.openxmlformats.org/drawingml/2006/main" xmlns:r="http://schemas.openxmlformats.org/officeDocument/2006/relationships" xmlns:p="http://schemas.openxmlformats.org/presentationml/2006/main">
  <p:tag name="POINTS" val="1"/>
  <p:tag name="TIME" val="15"/>
  <p:tag name="QUESTION" val="1"/>
</p:tagLst>
</file>

<file path=ppt/tags/tag26.xml><?xml version="1.0" encoding="utf-8"?>
<p:tagLst xmlns:a="http://schemas.openxmlformats.org/drawingml/2006/main" xmlns:r="http://schemas.openxmlformats.org/officeDocument/2006/relationships" xmlns:p="http://schemas.openxmlformats.org/presentationml/2006/main">
  <p:tag name="POINTS" val="1"/>
  <p:tag name="TIME" val="15"/>
  <p:tag name="QUESTION" val="1"/>
</p:tagLst>
</file>

<file path=ppt/tags/tag3.xml><?xml version="1.0" encoding="utf-8"?>
<p:tagLst xmlns:a="http://schemas.openxmlformats.org/drawingml/2006/main" xmlns:r="http://schemas.openxmlformats.org/officeDocument/2006/relationships" xmlns:p="http://schemas.openxmlformats.org/presentationml/2006/main">
  <p:tag name="POINTS" val="1"/>
  <p:tag name="TIME" val="15"/>
  <p:tag name="QUESTION" val="1"/>
</p:tagLst>
</file>

<file path=ppt/tags/tag4.xml><?xml version="1.0" encoding="utf-8"?>
<p:tagLst xmlns:a="http://schemas.openxmlformats.org/drawingml/2006/main" xmlns:r="http://schemas.openxmlformats.org/officeDocument/2006/relationships" xmlns:p="http://schemas.openxmlformats.org/presentationml/2006/main">
  <p:tag name="QUESTION" val="1"/>
</p:tagLst>
</file>

<file path=ppt/tags/tag5.xml><?xml version="1.0" encoding="utf-8"?>
<p:tagLst xmlns:a="http://schemas.openxmlformats.org/drawingml/2006/main" xmlns:r="http://schemas.openxmlformats.org/officeDocument/2006/relationships" xmlns:p="http://schemas.openxmlformats.org/presentationml/2006/main">
  <p:tag name="POINTS" val="1"/>
  <p:tag name="TIME" val="15"/>
  <p:tag name="QUESTION" val="1"/>
</p:tagLst>
</file>

<file path=ppt/tags/tag6.xml><?xml version="1.0" encoding="utf-8"?>
<p:tagLst xmlns:a="http://schemas.openxmlformats.org/drawingml/2006/main" xmlns:r="http://schemas.openxmlformats.org/officeDocument/2006/relationships" xmlns:p="http://schemas.openxmlformats.org/presentationml/2006/main">
  <p:tag name="POINTS" val="1"/>
  <p:tag name="TIME" val="15"/>
  <p:tag name="QUESTION" val="1"/>
</p:tagLst>
</file>

<file path=ppt/tags/tag7.xml><?xml version="1.0" encoding="utf-8"?>
<p:tagLst xmlns:a="http://schemas.openxmlformats.org/drawingml/2006/main" xmlns:r="http://schemas.openxmlformats.org/officeDocument/2006/relationships" xmlns:p="http://schemas.openxmlformats.org/presentationml/2006/main">
  <p:tag name="POINTS" val="1"/>
  <p:tag name="TIME" val="15"/>
  <p:tag name="QUESTION" val="1"/>
</p:tagLst>
</file>

<file path=ppt/tags/tag8.xml><?xml version="1.0" encoding="utf-8"?>
<p:tagLst xmlns:a="http://schemas.openxmlformats.org/drawingml/2006/main" xmlns:r="http://schemas.openxmlformats.org/officeDocument/2006/relationships" xmlns:p="http://schemas.openxmlformats.org/presentationml/2006/main">
  <p:tag name="QUESTION" val="1"/>
</p:tagLst>
</file>

<file path=ppt/tags/tag9.xml><?xml version="1.0" encoding="utf-8"?>
<p:tagLst xmlns:a="http://schemas.openxmlformats.org/drawingml/2006/main" xmlns:r="http://schemas.openxmlformats.org/officeDocument/2006/relationships" xmlns:p="http://schemas.openxmlformats.org/presentationml/2006/main">
  <p:tag name="QUESTION"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2232</TotalTime>
  <Words>4796</Words>
  <Application>Microsoft Office PowerPoint</Application>
  <PresentationFormat>On-screen Show (4:3)</PresentationFormat>
  <Paragraphs>466</Paragraphs>
  <Slides>59</Slides>
  <Notes>37</Notes>
  <HiddenSlides>0</HiddenSlides>
  <MMClips>2</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Office Theme</vt:lpstr>
      <vt:lpstr>PTP 512  Neuroscience in Physical Therapy Motor Control: Action System </vt:lpstr>
      <vt:lpstr>Objectives</vt:lpstr>
      <vt:lpstr>PowerPoint Presentation</vt:lpstr>
      <vt:lpstr>Movement Control </vt:lpstr>
      <vt:lpstr>Rapid wrist flexion movement in a normal subject</vt:lpstr>
      <vt:lpstr>Rapid flexion movements at the elbow</vt:lpstr>
      <vt:lpstr>Motor Neurons</vt:lpstr>
      <vt:lpstr>Control of Muscle Force: Rate Cod</vt:lpstr>
      <vt:lpstr>Control of Muscle Force: Size Principle</vt:lpstr>
      <vt:lpstr>Spinal region reflexes</vt:lpstr>
      <vt:lpstr>Stretch Reflex (DTR)</vt:lpstr>
      <vt:lpstr>Stretch Reflex (DTR)</vt:lpstr>
      <vt:lpstr>Task-Dependent Modulation of Stretch Reflexes</vt:lpstr>
      <vt:lpstr>PowerPoint Presentation</vt:lpstr>
      <vt:lpstr>Abnormal DTR</vt:lpstr>
      <vt:lpstr>Flexor Withdrawal</vt:lpstr>
      <vt:lpstr>Crossed Extension</vt:lpstr>
      <vt:lpstr>Autogenic Inhibition</vt:lpstr>
      <vt:lpstr>Autogenic Inhibition:  GTO Function</vt:lpstr>
      <vt:lpstr> Plantar and Finger Flexors Reflexes</vt:lpstr>
      <vt:lpstr>Babinski Sign</vt:lpstr>
      <vt:lpstr>Babinski Sign</vt:lpstr>
      <vt:lpstr>Mechanisms for voluntary movement control</vt:lpstr>
      <vt:lpstr>PowerPoint Presentation</vt:lpstr>
      <vt:lpstr>Feedback Control</vt:lpstr>
      <vt:lpstr>PowerPoint Presentation</vt:lpstr>
      <vt:lpstr>Feedforward Control</vt:lpstr>
      <vt:lpstr>Feedback vs. Feedforward Control </vt:lpstr>
      <vt:lpstr>Functions of brain areas in motor control</vt:lpstr>
      <vt:lpstr>Prefrontal Cortex</vt:lpstr>
      <vt:lpstr>Posterior Parietal Cortex </vt:lpstr>
      <vt:lpstr>Primary Motor Cortex (Area 4): Execution of Voluntary Movement</vt:lpstr>
      <vt:lpstr>Primary Motor Cortex (Area 4): Execution of Voluntary Movement</vt:lpstr>
      <vt:lpstr>Primary Motor Cortex (Area 4): Execution of Voluntary Movement</vt:lpstr>
      <vt:lpstr>True or false: “All of the neurons that control the biceps muscle may be located together”</vt:lpstr>
      <vt:lpstr>Pre-motor Cortex</vt:lpstr>
      <vt:lpstr>Premotor Cortex</vt:lpstr>
      <vt:lpstr>Videos on mirror neurons</vt:lpstr>
      <vt:lpstr>Premotor Cortex</vt:lpstr>
      <vt:lpstr>Supplemental Motor Area (SMA) </vt:lpstr>
      <vt:lpstr>PowerPoint Presentation</vt:lpstr>
      <vt:lpstr>Supplemental Motor Area (SMA) </vt:lpstr>
      <vt:lpstr>Cerebellum</vt:lpstr>
      <vt:lpstr>PowerPoint Presentation</vt:lpstr>
      <vt:lpstr>PowerPoint Presentation</vt:lpstr>
      <vt:lpstr>PowerPoint Presentation</vt:lpstr>
      <vt:lpstr>Cerebellum</vt:lpstr>
      <vt:lpstr>Cerebellum: Clinical Dysfunction</vt:lpstr>
      <vt:lpstr>Cerebellum: Clinical Dysfunction</vt:lpstr>
      <vt:lpstr>Cerebellum: Clinical Dysfunction</vt:lpstr>
      <vt:lpstr>Basal Ganglia</vt:lpstr>
      <vt:lpstr>PowerPoint Presentation</vt:lpstr>
      <vt:lpstr>Four Parallel Channels of Information Processing through Basal Ganglia</vt:lpstr>
      <vt:lpstr>Frontal Lobe Outputs of Four Parallel Channels through Basal Ganglia  </vt:lpstr>
      <vt:lpstr>Frontal Lobe Outputs of Four Parallel Channels through Basal Ganglia  </vt:lpstr>
      <vt:lpstr>Basal Ganglia: Clinical Dysfunctions</vt:lpstr>
      <vt:lpstr>Basal Ganglia: Clinical Dysfunctions</vt:lpstr>
      <vt:lpstr>Neuronal Networks Involved in Externally Guided Movements</vt:lpstr>
      <vt:lpstr>Neuronal Networks Involved in Internally Initiated Movements</vt:lpstr>
    </vt:vector>
  </TitlesOfParts>
  <Company>U of M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Neuroscience in Physical Therapy  Motor Control  01/19/2011 Required Readings LE: pp. 187-189, 199-204 SC (3rd edition posted on Bb): Ch. 3, Vestibular and Action Systems, pp. 67-81</dc:title>
  <dc:creator>mhhuang</dc:creator>
  <cp:lastModifiedBy>SWEET, CHRISTINA</cp:lastModifiedBy>
  <cp:revision>236</cp:revision>
  <cp:lastPrinted>2011-01-17T21:42:01Z</cp:lastPrinted>
  <dcterms:created xsi:type="dcterms:W3CDTF">2011-01-17T20:43:30Z</dcterms:created>
  <dcterms:modified xsi:type="dcterms:W3CDTF">2012-01-10T19:27:39Z</dcterms:modified>
</cp:coreProperties>
</file>